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handoutMasterIdLst>
    <p:handoutMasterId r:id="rId17"/>
  </p:handoutMasterIdLst>
  <p:sldIdLst>
    <p:sldId id="257" r:id="rId2"/>
    <p:sldId id="282" r:id="rId3"/>
    <p:sldId id="284" r:id="rId4"/>
    <p:sldId id="290" r:id="rId5"/>
    <p:sldId id="279" r:id="rId6"/>
    <p:sldId id="278" r:id="rId7"/>
    <p:sldId id="277" r:id="rId8"/>
    <p:sldId id="287" r:id="rId9"/>
    <p:sldId id="276" r:id="rId10"/>
    <p:sldId id="289" r:id="rId11"/>
    <p:sldId id="280" r:id="rId12"/>
    <p:sldId id="270" r:id="rId13"/>
    <p:sldId id="271" r:id="rId14"/>
    <p:sldId id="272" r:id="rId15"/>
  </p:sldIdLst>
  <p:sldSz cx="9144000" cy="6858000" type="screen4x3"/>
  <p:notesSz cx="7010400" cy="92964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024"/>
    <a:srgbClr val="008000"/>
    <a:srgbClr val="DE7C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152" autoAdjust="0"/>
    <p:restoredTop sz="94667" autoAdjust="0"/>
  </p:normalViewPr>
  <p:slideViewPr>
    <p:cSldViewPr>
      <p:cViewPr varScale="1">
        <p:scale>
          <a:sx n="76" d="100"/>
          <a:sy n="76" d="100"/>
        </p:scale>
        <p:origin x="100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image" Target="../media/image26.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image" Target="../media/image8.emf"/><Relationship Id="rId4"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image" Target="../media/image12.emf"/><Relationship Id="rId4"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6.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20.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image" Target="../media/image2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3" y="2"/>
            <a:ext cx="3038446" cy="465195"/>
          </a:xfrm>
          <a:prstGeom prst="rect">
            <a:avLst/>
          </a:prstGeom>
        </p:spPr>
        <p:txBody>
          <a:bodyPr vert="horz" lIns="92105" tIns="46053" rIns="92105" bIns="46053" rtlCol="0"/>
          <a:lstStyle>
            <a:lvl1pPr algn="l">
              <a:defRPr sz="1200"/>
            </a:lvl1pPr>
          </a:lstStyle>
          <a:p>
            <a:endParaRPr lang="es-AR"/>
          </a:p>
        </p:txBody>
      </p:sp>
      <p:sp>
        <p:nvSpPr>
          <p:cNvPr id="3" name="2 Marcador de fecha"/>
          <p:cNvSpPr>
            <a:spLocks noGrp="1"/>
          </p:cNvSpPr>
          <p:nvPr>
            <p:ph type="dt" sz="quarter" idx="1"/>
          </p:nvPr>
        </p:nvSpPr>
        <p:spPr>
          <a:xfrm>
            <a:off x="3970303" y="2"/>
            <a:ext cx="3038445" cy="465195"/>
          </a:xfrm>
          <a:prstGeom prst="rect">
            <a:avLst/>
          </a:prstGeom>
        </p:spPr>
        <p:txBody>
          <a:bodyPr vert="horz" lIns="92105" tIns="46053" rIns="92105" bIns="46053" rtlCol="0"/>
          <a:lstStyle>
            <a:lvl1pPr algn="r">
              <a:defRPr sz="1200"/>
            </a:lvl1pPr>
          </a:lstStyle>
          <a:p>
            <a:fld id="{175A7367-76CC-4423-9DA4-CF05C4797A86}" type="datetimeFigureOut">
              <a:rPr lang="es-AR" smtClean="0"/>
              <a:pPr/>
              <a:t>21/02/2014</a:t>
            </a:fld>
            <a:endParaRPr lang="es-AR"/>
          </a:p>
        </p:txBody>
      </p:sp>
      <p:sp>
        <p:nvSpPr>
          <p:cNvPr id="4" name="3 Marcador de pie de página"/>
          <p:cNvSpPr>
            <a:spLocks noGrp="1"/>
          </p:cNvSpPr>
          <p:nvPr>
            <p:ph type="ftr" sz="quarter" idx="2"/>
          </p:nvPr>
        </p:nvSpPr>
        <p:spPr>
          <a:xfrm>
            <a:off x="3" y="8829712"/>
            <a:ext cx="3038446" cy="465194"/>
          </a:xfrm>
          <a:prstGeom prst="rect">
            <a:avLst/>
          </a:prstGeom>
        </p:spPr>
        <p:txBody>
          <a:bodyPr vert="horz" lIns="92105" tIns="46053" rIns="92105" bIns="46053" rtlCol="0" anchor="b"/>
          <a:lstStyle>
            <a:lvl1pPr algn="l">
              <a:defRPr sz="1200"/>
            </a:lvl1pPr>
          </a:lstStyle>
          <a:p>
            <a:endParaRPr lang="es-AR"/>
          </a:p>
        </p:txBody>
      </p:sp>
      <p:sp>
        <p:nvSpPr>
          <p:cNvPr id="5" name="4 Marcador de número de diapositiva"/>
          <p:cNvSpPr>
            <a:spLocks noGrp="1"/>
          </p:cNvSpPr>
          <p:nvPr>
            <p:ph type="sldNum" sz="quarter" idx="3"/>
          </p:nvPr>
        </p:nvSpPr>
        <p:spPr>
          <a:xfrm>
            <a:off x="3970303" y="8829712"/>
            <a:ext cx="3038445" cy="465194"/>
          </a:xfrm>
          <a:prstGeom prst="rect">
            <a:avLst/>
          </a:prstGeom>
        </p:spPr>
        <p:txBody>
          <a:bodyPr vert="horz" lIns="92105" tIns="46053" rIns="92105" bIns="46053" rtlCol="0" anchor="b"/>
          <a:lstStyle>
            <a:lvl1pPr algn="r">
              <a:defRPr sz="1200"/>
            </a:lvl1pPr>
          </a:lstStyle>
          <a:p>
            <a:fld id="{D5EC11D4-E0B5-4965-8FE5-E7B3790C888D}" type="slidenum">
              <a:rPr lang="es-AR" smtClean="0"/>
              <a:pPr/>
              <a:t>‹Nº›</a:t>
            </a:fld>
            <a:endParaRPr lang="es-AR"/>
          </a:p>
        </p:txBody>
      </p:sp>
    </p:spTree>
    <p:extLst>
      <p:ext uri="{BB962C8B-B14F-4D97-AF65-F5344CB8AC3E}">
        <p14:creationId xmlns:p14="http://schemas.microsoft.com/office/powerpoint/2010/main" val="31203898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2" y="1"/>
            <a:ext cx="3037841" cy="464820"/>
          </a:xfrm>
          <a:prstGeom prst="rect">
            <a:avLst/>
          </a:prstGeom>
        </p:spPr>
        <p:txBody>
          <a:bodyPr vert="horz" lIns="97303" tIns="48651" rIns="97303" bIns="48651" rtlCol="0"/>
          <a:lstStyle>
            <a:lvl1pPr algn="l">
              <a:defRPr sz="1200"/>
            </a:lvl1pPr>
          </a:lstStyle>
          <a:p>
            <a:endParaRPr lang="es-AR"/>
          </a:p>
        </p:txBody>
      </p:sp>
      <p:sp>
        <p:nvSpPr>
          <p:cNvPr id="3" name="2 Marcador de fecha"/>
          <p:cNvSpPr>
            <a:spLocks noGrp="1"/>
          </p:cNvSpPr>
          <p:nvPr>
            <p:ph type="dt" idx="1"/>
          </p:nvPr>
        </p:nvSpPr>
        <p:spPr>
          <a:xfrm>
            <a:off x="3970942" y="1"/>
            <a:ext cx="3037841" cy="464820"/>
          </a:xfrm>
          <a:prstGeom prst="rect">
            <a:avLst/>
          </a:prstGeom>
        </p:spPr>
        <p:txBody>
          <a:bodyPr vert="horz" lIns="97303" tIns="48651" rIns="97303" bIns="48651" rtlCol="0"/>
          <a:lstStyle>
            <a:lvl1pPr algn="r">
              <a:defRPr sz="1200"/>
            </a:lvl1pPr>
          </a:lstStyle>
          <a:p>
            <a:fld id="{CE9AC6A5-A1BB-42E4-9A04-3A24B7A6AA7F}" type="datetimeFigureOut">
              <a:rPr lang="es-AR" smtClean="0"/>
              <a:pPr/>
              <a:t>21/02/2014</a:t>
            </a:fld>
            <a:endParaRPr lang="es-AR"/>
          </a:p>
        </p:txBody>
      </p:sp>
      <p:sp>
        <p:nvSpPr>
          <p:cNvPr id="4" name="3 Marcador de imagen de diapositiva"/>
          <p:cNvSpPr>
            <a:spLocks noGrp="1" noRot="1" noChangeAspect="1"/>
          </p:cNvSpPr>
          <p:nvPr>
            <p:ph type="sldImg" idx="2"/>
          </p:nvPr>
        </p:nvSpPr>
        <p:spPr>
          <a:xfrm>
            <a:off x="1182688" y="696913"/>
            <a:ext cx="4646612" cy="3484562"/>
          </a:xfrm>
          <a:prstGeom prst="rect">
            <a:avLst/>
          </a:prstGeom>
          <a:noFill/>
          <a:ln w="12700">
            <a:solidFill>
              <a:prstClr val="black"/>
            </a:solidFill>
          </a:ln>
        </p:spPr>
        <p:txBody>
          <a:bodyPr vert="horz" lIns="97303" tIns="48651" rIns="97303" bIns="48651" rtlCol="0" anchor="ctr"/>
          <a:lstStyle/>
          <a:p>
            <a:endParaRPr lang="es-AR"/>
          </a:p>
        </p:txBody>
      </p:sp>
      <p:sp>
        <p:nvSpPr>
          <p:cNvPr id="5" name="4 Marcador de notas"/>
          <p:cNvSpPr>
            <a:spLocks noGrp="1"/>
          </p:cNvSpPr>
          <p:nvPr>
            <p:ph type="body" sz="quarter" idx="3"/>
          </p:nvPr>
        </p:nvSpPr>
        <p:spPr>
          <a:xfrm>
            <a:off x="701041" y="4415793"/>
            <a:ext cx="5608320" cy="4183380"/>
          </a:xfrm>
          <a:prstGeom prst="rect">
            <a:avLst/>
          </a:prstGeom>
        </p:spPr>
        <p:txBody>
          <a:bodyPr vert="horz" lIns="97303" tIns="48651" rIns="97303" bIns="48651"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5 Marcador de pie de página"/>
          <p:cNvSpPr>
            <a:spLocks noGrp="1"/>
          </p:cNvSpPr>
          <p:nvPr>
            <p:ph type="ftr" sz="quarter" idx="4"/>
          </p:nvPr>
        </p:nvSpPr>
        <p:spPr>
          <a:xfrm>
            <a:off x="2" y="8829967"/>
            <a:ext cx="3037841" cy="464820"/>
          </a:xfrm>
          <a:prstGeom prst="rect">
            <a:avLst/>
          </a:prstGeom>
        </p:spPr>
        <p:txBody>
          <a:bodyPr vert="horz" lIns="97303" tIns="48651" rIns="97303" bIns="48651" rtlCol="0" anchor="b"/>
          <a:lstStyle>
            <a:lvl1pPr algn="l">
              <a:defRPr sz="1200"/>
            </a:lvl1pPr>
          </a:lstStyle>
          <a:p>
            <a:endParaRPr lang="es-AR"/>
          </a:p>
        </p:txBody>
      </p:sp>
      <p:sp>
        <p:nvSpPr>
          <p:cNvPr id="7" name="6 Marcador de número de diapositiva"/>
          <p:cNvSpPr>
            <a:spLocks noGrp="1"/>
          </p:cNvSpPr>
          <p:nvPr>
            <p:ph type="sldNum" sz="quarter" idx="5"/>
          </p:nvPr>
        </p:nvSpPr>
        <p:spPr>
          <a:xfrm>
            <a:off x="3970942" y="8829967"/>
            <a:ext cx="3037841" cy="464820"/>
          </a:xfrm>
          <a:prstGeom prst="rect">
            <a:avLst/>
          </a:prstGeom>
        </p:spPr>
        <p:txBody>
          <a:bodyPr vert="horz" lIns="97303" tIns="48651" rIns="97303" bIns="48651" rtlCol="0" anchor="b"/>
          <a:lstStyle>
            <a:lvl1pPr algn="r">
              <a:defRPr sz="1200"/>
            </a:lvl1pPr>
          </a:lstStyle>
          <a:p>
            <a:fld id="{485CE01E-109B-41E1-A83C-5998072E1A36}" type="slidenum">
              <a:rPr lang="es-AR" smtClean="0"/>
              <a:pPr/>
              <a:t>‹Nº›</a:t>
            </a:fld>
            <a:endParaRPr lang="es-AR"/>
          </a:p>
        </p:txBody>
      </p:sp>
    </p:spTree>
    <p:extLst>
      <p:ext uri="{BB962C8B-B14F-4D97-AF65-F5344CB8AC3E}">
        <p14:creationId xmlns:p14="http://schemas.microsoft.com/office/powerpoint/2010/main" val="527869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485CE01E-109B-41E1-A83C-5998072E1A36}" type="slidenum">
              <a:rPr lang="es-AR" smtClean="0"/>
              <a:pPr/>
              <a:t>4</a:t>
            </a:fld>
            <a:endParaRPr lang="es-AR"/>
          </a:p>
        </p:txBody>
      </p:sp>
    </p:spTree>
    <p:extLst>
      <p:ext uri="{BB962C8B-B14F-4D97-AF65-F5344CB8AC3E}">
        <p14:creationId xmlns:p14="http://schemas.microsoft.com/office/powerpoint/2010/main" val="1129399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ABB51FC-B4A8-454B-8A15-99D0EE33414B}"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ABB51FC-B4A8-454B-8A15-99D0EE33414B}"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ABB51FC-B4A8-454B-8A15-99D0EE33414B}" type="slidenum">
              <a:rPr lang="pt-BR" smtClean="0"/>
              <a:pPr/>
              <a:t>‹Nº›</a:t>
            </a:fld>
            <a:endParaRPr lang="pt-B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Page">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0"/>
          </p:nvPr>
        </p:nvSpPr>
        <p:spPr/>
        <p:txBody>
          <a:bodyPr/>
          <a:lstStyle>
            <a:lvl1pPr>
              <a:defRPr/>
            </a:lvl1pPr>
          </a:lstStyle>
          <a:p>
            <a:fld id="{489149B8-36CC-4A08-AF73-208A8124C51A}" type="slidenum">
              <a:rPr/>
              <a:pPr/>
              <a:t>‹Nº›</a:t>
            </a:fld>
            <a:endParaRPr lang="en-US"/>
          </a:p>
        </p:txBody>
      </p:sp>
      <p:pic>
        <p:nvPicPr>
          <p:cNvPr id="6" name="Imagem 5" descr="Adecoagro_apres.jpg"/>
          <p:cNvPicPr>
            <a:picLocks noChangeAspect="1"/>
          </p:cNvPicPr>
          <p:nvPr userDrawn="1"/>
        </p:nvPicPr>
        <p:blipFill>
          <a:blip r:embed="rId2" cstate="print"/>
          <a:stretch>
            <a:fillRect/>
          </a:stretch>
        </p:blipFill>
        <p:spPr>
          <a:xfrm>
            <a:off x="-19050" y="-13335"/>
            <a:ext cx="9168000" cy="687600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Master Page">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3 Marcador de número de diapositiva"/>
          <p:cNvSpPr>
            <a:spLocks noGrp="1"/>
          </p:cNvSpPr>
          <p:nvPr>
            <p:ph type="sldNum" sz="quarter" idx="10"/>
          </p:nvPr>
        </p:nvSpPr>
        <p:spPr>
          <a:xfrm>
            <a:off x="7016325" y="6427600"/>
            <a:ext cx="2133600" cy="365125"/>
          </a:xfrm>
        </p:spPr>
        <p:txBody>
          <a:bodyPr/>
          <a:lstStyle>
            <a:lvl1pPr>
              <a:defRPr/>
            </a:lvl1pPr>
          </a:lstStyle>
          <a:p>
            <a:fld id="{C6BCF7D2-3053-413E-9E32-52F964C4B820}" type="slidenum">
              <a:rPr/>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ABB51FC-B4A8-454B-8A15-99D0EE33414B}"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ABB51FC-B4A8-454B-8A15-99D0EE33414B}"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ABB51FC-B4A8-454B-8A15-99D0EE33414B}"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AABB51FC-B4A8-454B-8A15-99D0EE33414B}"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AABB51FC-B4A8-454B-8A15-99D0EE33414B}"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AABB51FC-B4A8-454B-8A15-99D0EE33414B}"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ABB51FC-B4A8-454B-8A15-99D0EE33414B}"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ABB51FC-B4A8-454B-8A15-99D0EE33414B}"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BB51FC-B4A8-454B-8A15-99D0EE33414B}" type="slidenum">
              <a:rPr lang="pt-BR" smtClean="0"/>
              <a:pPr/>
              <a:t>‹Nº›</a:t>
            </a:fld>
            <a:endParaRPr lang="pt-BR"/>
          </a:p>
        </p:txBody>
      </p:sp>
      <p:pic>
        <p:nvPicPr>
          <p:cNvPr id="7" name="Imagem 6" descr="adecoagro_slide.jpg"/>
          <p:cNvPicPr>
            <a:picLocks noChangeAspect="1"/>
          </p:cNvPicPr>
          <p:nvPr/>
        </p:nvPicPr>
        <p:blipFill>
          <a:blip r:embed="rId15" cstate="print"/>
          <a:srcRect b="8738"/>
          <a:stretch>
            <a:fillRect/>
          </a:stretch>
        </p:blipFill>
        <p:spPr>
          <a:xfrm>
            <a:off x="0" y="3502"/>
            <a:ext cx="9144000" cy="623381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6.xml"/><Relationship Id="rId1" Type="http://schemas.openxmlformats.org/officeDocument/2006/relationships/vmlDrawing" Target="../drawings/vmlDrawing9.vml"/><Relationship Id="rId5" Type="http://schemas.openxmlformats.org/officeDocument/2006/relationships/image" Target="../media/image24.emf"/><Relationship Id="rId4" Type="http://schemas.openxmlformats.org/officeDocument/2006/relationships/oleObject" Target="file:///\\AD-AR-BUE-FS-01\company\Reportes\Earnings%20Release\2013\4Q13\Presentation%204Q13\ER%20Presentation%20Financials%204Q13.xlsx!Lands%20Sold!%5bER%20Presentation%20Financials%204Q13.xlsx%5dLands%20Sold%20Gr&#225;fico%201" TargetMode="External"/></Relationships>
</file>

<file path=ppt/slides/_rels/slide11.xml.rels><?xml version="1.0" encoding="UTF-8" standalone="yes"?>
<Relationships xmlns="http://schemas.openxmlformats.org/package/2006/relationships"><Relationship Id="rId3" Type="http://schemas.openxmlformats.org/officeDocument/2006/relationships/oleObject" Target="file:///\\AD-AR-BUE-FS-01\company\Reportes\Earnings%20Release\2013\4Q13\Presentation%204Q13\ER%20Presentation%20Financials%204Q13.xlsx!Summary%20table!F2C2:F30C9" TargetMode="External"/><Relationship Id="rId2" Type="http://schemas.openxmlformats.org/officeDocument/2006/relationships/slideLayout" Target="../slideLayouts/slideLayout13.xml"/><Relationship Id="rId1" Type="http://schemas.openxmlformats.org/officeDocument/2006/relationships/vmlDrawing" Target="../drawings/vmlDrawing10.vml"/><Relationship Id="rId4" Type="http://schemas.openxmlformats.org/officeDocument/2006/relationships/image" Target="../media/image25.emf"/></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27.emf"/><Relationship Id="rId3" Type="http://schemas.openxmlformats.org/officeDocument/2006/relationships/tags" Target="../tags/tag28.xml"/><Relationship Id="rId7" Type="http://schemas.openxmlformats.org/officeDocument/2006/relationships/tags" Target="../tags/tag32.xml"/><Relationship Id="rId12" Type="http://schemas.openxmlformats.org/officeDocument/2006/relationships/oleObject" Target="file:///\\AD-AR-BUE-FS-01\company\Reportes\Earnings%20Release\2013\4Q13\Presentation%204Q13\ER%20Presentation%20Financials%204Q13.xlsx!Net%20Debt!%5bER%20Presentation%20Financials%204Q13.xlsx%5dNet%20Debt%205%20Gr&#225;fico" TargetMode="External"/><Relationship Id="rId2" Type="http://schemas.openxmlformats.org/officeDocument/2006/relationships/tags" Target="../tags/tag27.xml"/><Relationship Id="rId1" Type="http://schemas.openxmlformats.org/officeDocument/2006/relationships/vmlDrawing" Target="../drawings/vmlDrawing11.vml"/><Relationship Id="rId6" Type="http://schemas.openxmlformats.org/officeDocument/2006/relationships/tags" Target="../tags/tag31.xml"/><Relationship Id="rId11" Type="http://schemas.openxmlformats.org/officeDocument/2006/relationships/image" Target="../media/image26.emf"/><Relationship Id="rId5" Type="http://schemas.openxmlformats.org/officeDocument/2006/relationships/tags" Target="../tags/tag30.xml"/><Relationship Id="rId15" Type="http://schemas.openxmlformats.org/officeDocument/2006/relationships/image" Target="../media/image28.emf"/><Relationship Id="rId10" Type="http://schemas.openxmlformats.org/officeDocument/2006/relationships/oleObject" Target="file:///\\AD-AR-BUE-FS-01\company\Reportes\Earnings%20Release\2013\4Q13\Presentation%204Q13\ER%20Presentation%20Financials%204Q13.xlsx!Net%20Debt!%5bER%20Presentation%20Financials%204Q13.xlsx%5dNet%20Debt%207%20Gr&#225;fico" TargetMode="External"/><Relationship Id="rId4" Type="http://schemas.openxmlformats.org/officeDocument/2006/relationships/tags" Target="../tags/tag29.xml"/><Relationship Id="rId9" Type="http://schemas.openxmlformats.org/officeDocument/2006/relationships/image" Target="../media/image29.png"/><Relationship Id="rId14" Type="http://schemas.openxmlformats.org/officeDocument/2006/relationships/oleObject" Target="file:///\\AD-AR-BUE-FS-01\company\Reportes\Earnings%20Release\2013\4Q13\Presentation%204Q13\ER%20Presentation%20Financials%204Q13.xlsx!Net%20Debt!%5bER%20Presentation%20Financials%204Q13.xlsx%5dNet%20Debt%203%20Gr&#225;fico"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mailto:ir@adecoagro.com" TargetMode="External"/><Relationship Id="rId2" Type="http://schemas.openxmlformats.org/officeDocument/2006/relationships/image" Target="../media/image30.jpeg"/><Relationship Id="rId1" Type="http://schemas.openxmlformats.org/officeDocument/2006/relationships/slideLayout" Target="../slideLayouts/slideLayout13.xml"/><Relationship Id="rId4" Type="http://schemas.openxmlformats.org/officeDocument/2006/relationships/hyperlink" Target="http://www.adecoagro.com/"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tags" Target="../tags/tag2.xml"/><Relationship Id="rId7" Type="http://schemas.openxmlformats.org/officeDocument/2006/relationships/oleObject" Target="file:///\\AD-AR-BUE-FS-01\company\Reportes\Earnings%20Release\2013\4Q13\Presentation%204Q13\ER%20Presentation%20Financials%204Q13.xlsx!Production%20mix!%5bER%20Presentation%20Financials%204Q13.xlsx%5dProduction%20mix%202%20Gr&#225;fico" TargetMode="Externa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file:///\\AD-AR-BUE-FS-01\company\Reportes\Earnings%20Release\2013\4Q13\Presentation%204Q13\ER%20Presentation%20Financials%204Q13.xlsx!Produccion%20S&amp;E!%5bER%20Presentation%20Financials%204Q13.xlsx%5dProduccion%20S&amp;E%208%20Gr&#225;fico" TargetMode="External"/><Relationship Id="rId4"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7.emf"/><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oleObject" Target="file:///\\AD-AR-BUE-FS-01\company\Reportes\Earnings%20Release\2013\4Q13\Presentation%204Q13\ER%20Presentation%20Financials%204Q13.xlsx!Alternativa%20S&amp;E!%5bER%20Presentation%20Financials%204Q13.xlsx%5dAlternativa%20S&amp;E%204%20Gr&#225;fico" TargetMode="External"/><Relationship Id="rId5" Type="http://schemas.openxmlformats.org/officeDocument/2006/relationships/image" Target="../media/image6.emf"/><Relationship Id="rId4" Type="http://schemas.openxmlformats.org/officeDocument/2006/relationships/oleObject" Target="file:///\\AD-AR-BUE-FS-01\company\Reportes\Earnings%20Release\2013\4Q13\Presentation%204Q13\ER%20Presentation%20Financials%204Q13.xlsx!Alternativa%20S&amp;E!%5bER%20Presentation%20Financials%204Q13.xlsx%5dAlternativa%20S&amp;E%201%20Gr&#225;fico" TargetMode="External"/></Relationships>
</file>

<file path=ppt/slides/_rels/slide4.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oleObject" Target="file:///\\AD-AR-BUE-FS-01\company\Reportes\Earnings%20Release\2013\4Q13\Presentation%204Q13\ER%20Presentation%20Financials%204Q13.xlsx!Sales%20(2)!%5bER%20Presentation%20Financials%204Q13.xlsx%5dSales%20(2)%2013%20Gr&#225;fico" TargetMode="External"/><Relationship Id="rId18" Type="http://schemas.openxmlformats.org/officeDocument/2006/relationships/image" Target="../media/image10.emf"/><Relationship Id="rId3" Type="http://schemas.openxmlformats.org/officeDocument/2006/relationships/tags" Target="../tags/tag5.xml"/><Relationship Id="rId7" Type="http://schemas.openxmlformats.org/officeDocument/2006/relationships/tags" Target="../tags/tag9.xml"/><Relationship Id="rId12" Type="http://schemas.openxmlformats.org/officeDocument/2006/relationships/notesSlide" Target="../notesSlides/notesSlide1.xml"/><Relationship Id="rId17" Type="http://schemas.openxmlformats.org/officeDocument/2006/relationships/oleObject" Target="file:///\\AD-AR-BUE-FS-01\company\Reportes\Earnings%20Release\2013\4Q13\Presentation%204Q13\ER%20Presentation%20Financials%204Q13.xlsx!Sales%20(2)!%5bER%20Presentation%20Financials%204Q13.xlsx%5dSales%20(2)%204%20Gr&#225;fico" TargetMode="External"/><Relationship Id="rId2" Type="http://schemas.openxmlformats.org/officeDocument/2006/relationships/tags" Target="../tags/tag4.xml"/><Relationship Id="rId16" Type="http://schemas.openxmlformats.org/officeDocument/2006/relationships/image" Target="../media/image9.emf"/><Relationship Id="rId20" Type="http://schemas.openxmlformats.org/officeDocument/2006/relationships/image" Target="../media/image11.emf"/><Relationship Id="rId1" Type="http://schemas.openxmlformats.org/officeDocument/2006/relationships/vmlDrawing" Target="../drawings/vmlDrawing3.vml"/><Relationship Id="rId6" Type="http://schemas.openxmlformats.org/officeDocument/2006/relationships/tags" Target="../tags/tag8.xml"/><Relationship Id="rId11" Type="http://schemas.openxmlformats.org/officeDocument/2006/relationships/slideLayout" Target="../slideLayouts/slideLayout13.xml"/><Relationship Id="rId5" Type="http://schemas.openxmlformats.org/officeDocument/2006/relationships/tags" Target="../tags/tag7.xml"/><Relationship Id="rId15" Type="http://schemas.openxmlformats.org/officeDocument/2006/relationships/oleObject" Target="file:///\\AD-AR-BUE-FS-01\company\Reportes\Earnings%20Release\2013\4Q13\Presentation%204Q13\ER%20Presentation%20Financials%204Q13.xlsx!Sales%20(2)!%5bER%20Presentation%20Financials%204Q13.xlsx%5dSales%20(2)%2011%20Gr&#225;fico" TargetMode="External"/><Relationship Id="rId10" Type="http://schemas.openxmlformats.org/officeDocument/2006/relationships/tags" Target="../tags/tag12.xml"/><Relationship Id="rId19" Type="http://schemas.openxmlformats.org/officeDocument/2006/relationships/oleObject" Target="file:///\\AD-AR-BUE-FS-01\company\Reportes\Earnings%20Release\2013\4Q13\Presentation%204Q13\ER%20Presentation%20Financials%204Q13.xlsx!Sales%20(2)!%5bER%20Presentation%20Financials%204Q13.xlsx%5dSales%20(2)%2010%20Gr&#225;fico" TargetMode="External"/><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image" Target="../media/image8.emf"/></Relationships>
</file>

<file path=ppt/slides/_rels/slide5.xml.rels><?xml version="1.0" encoding="UTF-8" standalone="yes"?>
<Relationships xmlns="http://schemas.openxmlformats.org/package/2006/relationships"><Relationship Id="rId8" Type="http://schemas.openxmlformats.org/officeDocument/2006/relationships/oleObject" Target="file:///\\AD-AR-BUE-FS-01\company\Reportes\Earnings%20Release\2013\4Q13\Presentation%204Q13\ER%20Presentation%20Financials%204Q13.xlsx!Graficos%20operativos!%5bER%20Presentation%20Financials%204Q13.xlsx%5dGraficos%20operativos%2010%20Gr&#225;fico" TargetMode="External"/><Relationship Id="rId13" Type="http://schemas.openxmlformats.org/officeDocument/2006/relationships/image" Target="../media/image14.emf"/><Relationship Id="rId3" Type="http://schemas.openxmlformats.org/officeDocument/2006/relationships/tags" Target="../tags/tag14.xml"/><Relationship Id="rId7" Type="http://schemas.openxmlformats.org/officeDocument/2006/relationships/slideLayout" Target="../slideLayouts/slideLayout13.xml"/><Relationship Id="rId12" Type="http://schemas.openxmlformats.org/officeDocument/2006/relationships/oleObject" Target="file:///\\AD-AR-BUE-FS-01\company\Reportes\Earnings%20Release\2013\4Q13\Presentation%204Q13\ER%20Presentation%20Financials%204Q13.xlsx!Sales!%5bER%20Presentation%20Financials%204Q13.xlsx%5dSales%205%20Gr&#225;fico" TargetMode="External"/><Relationship Id="rId2" Type="http://schemas.openxmlformats.org/officeDocument/2006/relationships/tags" Target="../tags/tag13.xml"/><Relationship Id="rId1" Type="http://schemas.openxmlformats.org/officeDocument/2006/relationships/vmlDrawing" Target="../drawings/vmlDrawing4.vml"/><Relationship Id="rId6" Type="http://schemas.openxmlformats.org/officeDocument/2006/relationships/tags" Target="../tags/tag17.xml"/><Relationship Id="rId11" Type="http://schemas.openxmlformats.org/officeDocument/2006/relationships/image" Target="../media/image13.emf"/><Relationship Id="rId5" Type="http://schemas.openxmlformats.org/officeDocument/2006/relationships/tags" Target="../tags/tag16.xml"/><Relationship Id="rId15" Type="http://schemas.openxmlformats.org/officeDocument/2006/relationships/image" Target="../media/image15.emf"/><Relationship Id="rId10" Type="http://schemas.openxmlformats.org/officeDocument/2006/relationships/oleObject" Target="file:///\\AD-AR-BUE-FS-01\company\Reportes\Earnings%20Release\2013\4Q13\Presentation%204Q13\ER%20Presentation%20Financials%204Q13.xlsx!Graficos%20operativos!%5bER%20Presentation%20Financials%204Q13.xlsx%5dGraficos%20operativos%2013%20Gr&#225;fico" TargetMode="External"/><Relationship Id="rId4" Type="http://schemas.openxmlformats.org/officeDocument/2006/relationships/tags" Target="../tags/tag15.xml"/><Relationship Id="rId9" Type="http://schemas.openxmlformats.org/officeDocument/2006/relationships/image" Target="../media/image12.emf"/><Relationship Id="rId14" Type="http://schemas.openxmlformats.org/officeDocument/2006/relationships/oleObject" Target="file:///\\AD-AR-BUE-FS-01\company\Reportes\Earnings%20Release\2013\4Q13\Presentation%204Q13\ER%20Presentation%20Financials%204Q13.xlsx!Sales!%5bER%20Presentation%20Financials%204Q13.xlsx%5dSales%208%20Gr&#225;fico" TargetMode="External"/></Relationships>
</file>

<file path=ppt/slides/_rels/slide6.xml.rels><?xml version="1.0" encoding="UTF-8" standalone="yes"?>
<Relationships xmlns="http://schemas.openxmlformats.org/package/2006/relationships"><Relationship Id="rId8" Type="http://schemas.openxmlformats.org/officeDocument/2006/relationships/oleObject" Target="file:///\\AD-AR-BUE-FS-01\company\Reportes\Earnings%20Release\2013\4Q13\Presentation%204Q13\ER%20Presentation%20Financials%204Q13.xlsx!Sugarcane%20Planting!%5bER%20Presentation%20Financials%204Q13.xlsx%5dSugarcane%20Planting%201%20Gr&#225;fico" TargetMode="External"/><Relationship Id="rId3" Type="http://schemas.openxmlformats.org/officeDocument/2006/relationships/tags" Target="../tags/tag19.xml"/><Relationship Id="rId7" Type="http://schemas.openxmlformats.org/officeDocument/2006/relationships/image" Target="../media/image16.emf"/><Relationship Id="rId2" Type="http://schemas.openxmlformats.org/officeDocument/2006/relationships/tags" Target="../tags/tag18.xml"/><Relationship Id="rId1" Type="http://schemas.openxmlformats.org/officeDocument/2006/relationships/vmlDrawing" Target="../drawings/vmlDrawing5.vml"/><Relationship Id="rId6" Type="http://schemas.openxmlformats.org/officeDocument/2006/relationships/oleObject" Target="file:///\\AD-AR-BUE-FS-01\company\Reportes\Earnings%20Release\2013\4Q13\Presentation%204Q13\ER%20Presentation%20Financials%204Q13.xlsx!Sugarcane%20Planting!%5bER%20Presentation%20Financials%204Q13.xlsx%5dSugarcane%20Planting%202%20Gr&#225;fico" TargetMode="External"/><Relationship Id="rId5" Type="http://schemas.openxmlformats.org/officeDocument/2006/relationships/slideLayout" Target="../slideLayouts/slideLayout13.xml"/><Relationship Id="rId4" Type="http://schemas.openxmlformats.org/officeDocument/2006/relationships/tags" Target="../tags/tag20.xml"/><Relationship Id="rId9" Type="http://schemas.openxmlformats.org/officeDocument/2006/relationships/image" Target="../media/image17.emf"/></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19.emf"/><Relationship Id="rId2" Type="http://schemas.openxmlformats.org/officeDocument/2006/relationships/tags" Target="../tags/tag21.xml"/><Relationship Id="rId1" Type="http://schemas.openxmlformats.org/officeDocument/2006/relationships/vmlDrawing" Target="../drawings/vmlDrawing6.vml"/><Relationship Id="rId6" Type="http://schemas.openxmlformats.org/officeDocument/2006/relationships/oleObject" Target="file:///\\AD-AR-BUE-FS-01\company\Reportes\Earnings%20Release\2013\4Q13\Presentation%204Q13\ER%20Presentation%20Financials%204Q13.xlsx!Planted%20Area%20(2)!%5bER%20Presentation%20Financials%204Q13.xlsx%5dPlanted%20Area%20(2)%202%20Gr&#225;fico" TargetMode="External"/><Relationship Id="rId5" Type="http://schemas.openxmlformats.org/officeDocument/2006/relationships/image" Target="../media/image18.emf"/><Relationship Id="rId4" Type="http://schemas.openxmlformats.org/officeDocument/2006/relationships/oleObject" Target="file:///\\AD-AR-BUE-FS-01\company\Reportes\Earnings%20Release\2013\4Q13\Presentation%204Q13\ER%20Presentation%20Financials%204Q13.xlsx!Hoja2!F1C1:F15C4"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tags" Target="../tags/tag23.xml"/><Relationship Id="rId7" Type="http://schemas.openxmlformats.org/officeDocument/2006/relationships/oleObject" Target="file:///\\AD-AR-BUE-FS-01\company\Reportes\Earnings%20Release\2013\4Q13\Presentation%204Q13\Lluvias%20new.xlsx!Mensuales!%5bLluvias%20new.xlsx%5dMensuales%20Gr&#225;fico%2015" TargetMode="External"/><Relationship Id="rId2" Type="http://schemas.openxmlformats.org/officeDocument/2006/relationships/tags" Target="../tags/tag22.xml"/><Relationship Id="rId1" Type="http://schemas.openxmlformats.org/officeDocument/2006/relationships/vmlDrawing" Target="../drawings/vmlDrawing7.vml"/><Relationship Id="rId6" Type="http://schemas.openxmlformats.org/officeDocument/2006/relationships/image" Target="../media/image20.emf"/><Relationship Id="rId5" Type="http://schemas.openxmlformats.org/officeDocument/2006/relationships/oleObject" Target="file:///\\AD-AR-BUE-FS-01\company\Reportes\Earnings%20Release\2013\4Q13\Presentation%204Q13\Lluvias%20new.xlsx!Hoja1!%5bLluvias%20new.xlsx%5dHoja1%20Gr&#225;fico%202" TargetMode="External"/><Relationship Id="rId4"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tags" Target="../tags/tag25.xml"/><Relationship Id="rId7" Type="http://schemas.openxmlformats.org/officeDocument/2006/relationships/oleObject" Target="file:///\\AD-AR-BUE-FS-01\company\Reportes\Earnings%20Release\2013\4Q13\Presentation%204Q13\ER%20Presentation%20Financials%204Q13.xlsx!Farming%20Sales%20&amp;%20Adj%20EBITDA!%5bER%20Presentation%20Financials%204Q13.xlsx%5dFarming%20Sales%20&amp;%20Adj%20EBITDA%202%20Gr&#225;fico" TargetMode="External"/><Relationship Id="rId2" Type="http://schemas.openxmlformats.org/officeDocument/2006/relationships/tags" Target="../tags/tag24.xml"/><Relationship Id="rId1" Type="http://schemas.openxmlformats.org/officeDocument/2006/relationships/vmlDrawing" Target="../drawings/vmlDrawing8.vml"/><Relationship Id="rId6" Type="http://schemas.openxmlformats.org/officeDocument/2006/relationships/image" Target="../media/image22.emf"/><Relationship Id="rId5" Type="http://schemas.openxmlformats.org/officeDocument/2006/relationships/oleObject" Target="file:///\\AD-AR-BUE-FS-01\company\Reportes\Earnings%20Release\2013\4Q13\Presentation%204Q13\ER%20Presentation%20Financials%204Q13.xlsx!Farming%20Sales%20&amp;%20Adj%20EBITDA!%5bER%20Presentation%20Financials%204Q13.xlsx%5dFarming%20Sales%20&amp;%20Adj%20EBITDA%201%20Gr&#225;fico" TargetMode="External"/><Relationship Id="rId4"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bwMode="gray">
          <a:xfrm>
            <a:off x="643890" y="4405630"/>
            <a:ext cx="2975610" cy="1103630"/>
          </a:xfrm>
          <a:prstGeom prst="rect">
            <a:avLst/>
          </a:prstGeom>
        </p:spPr>
        <p:txBody>
          <a:bodyPr vert="horz" lIns="91440" tIns="45720" rIns="91440" bIns="45720" rtlCol="0" anchor="ctr">
            <a:noAutofit/>
          </a:bodyPr>
          <a:lstStyle/>
          <a:p>
            <a:pPr lvl="0" defTabSz="728663">
              <a:lnSpc>
                <a:spcPts val="2700"/>
              </a:lnSpc>
              <a:defRPr/>
            </a:pPr>
            <a:r>
              <a:rPr lang="en-US" sz="2600" b="1" kern="0" dirty="0" smtClean="0">
                <a:solidFill>
                  <a:schemeClr val="bg1"/>
                </a:solidFill>
                <a:effectLst>
                  <a:outerShdw blurRad="50800" dist="38100" dir="5400000" algn="t" rotWithShape="0">
                    <a:prstClr val="black">
                      <a:alpha val="40000"/>
                    </a:prstClr>
                  </a:outerShdw>
                </a:effectLst>
                <a:latin typeface="+mj-lt"/>
                <a:ea typeface="+mj-ea"/>
                <a:cs typeface="+mj-cs"/>
              </a:rPr>
              <a:t>4Q13  Results </a:t>
            </a:r>
            <a:br>
              <a:rPr lang="en-US" sz="2600" b="1" kern="0" dirty="0" smtClean="0">
                <a:solidFill>
                  <a:schemeClr val="bg1"/>
                </a:solidFill>
                <a:effectLst>
                  <a:outerShdw blurRad="50800" dist="38100" dir="5400000" algn="t" rotWithShape="0">
                    <a:prstClr val="black">
                      <a:alpha val="40000"/>
                    </a:prstClr>
                  </a:outerShdw>
                </a:effectLst>
                <a:latin typeface="+mj-lt"/>
                <a:ea typeface="+mj-ea"/>
                <a:cs typeface="+mj-cs"/>
              </a:rPr>
            </a:br>
            <a:r>
              <a:rPr lang="en-US" sz="2600" b="1" kern="0" dirty="0" smtClean="0">
                <a:solidFill>
                  <a:schemeClr val="bg1"/>
                </a:solidFill>
                <a:effectLst>
                  <a:outerShdw blurRad="50800" dist="38100" dir="5400000" algn="t" rotWithShape="0">
                    <a:prstClr val="black">
                      <a:alpha val="40000"/>
                    </a:prstClr>
                  </a:outerShdw>
                </a:effectLst>
                <a:latin typeface="+mj-lt"/>
                <a:ea typeface="+mj-ea"/>
                <a:cs typeface="+mj-cs"/>
              </a:rPr>
              <a:t>Conference Call</a:t>
            </a:r>
            <a:endParaRPr kumimoji="0" lang="en-US" sz="2600" b="1" i="0" u="none" strike="noStrike" kern="0" cap="none" spc="0" normalizeH="0" baseline="0" noProof="0" dirty="0">
              <a:ln>
                <a:noFill/>
              </a:ln>
              <a:solidFill>
                <a:schemeClr val="bg1"/>
              </a:solidFill>
              <a:effectLst>
                <a:outerShdw blurRad="50800" dist="38100" dir="5400000" algn="t" rotWithShape="0">
                  <a:prstClr val="black">
                    <a:alpha val="40000"/>
                  </a:prstClr>
                </a:outerShdw>
              </a:effectLst>
              <a:uLnTx/>
              <a:uFillTx/>
              <a:latin typeface="+mj-lt"/>
              <a:ea typeface="+mj-ea"/>
              <a:cs typeface="+mj-cs"/>
            </a:endParaRPr>
          </a:p>
        </p:txBody>
      </p:sp>
      <p:pic>
        <p:nvPicPr>
          <p:cNvPr id="4" name="Picture 8"/>
          <p:cNvPicPr>
            <a:picLocks noChangeAspect="1" noChangeArrowheads="1"/>
          </p:cNvPicPr>
          <p:nvPr/>
        </p:nvPicPr>
        <p:blipFill>
          <a:blip r:embed="rId2" cstate="print"/>
          <a:srcRect/>
          <a:stretch>
            <a:fillRect/>
          </a:stretch>
        </p:blipFill>
        <p:spPr bwMode="auto">
          <a:xfrm>
            <a:off x="711015" y="5527542"/>
            <a:ext cx="868403" cy="88963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ángulo 40"/>
          <p:cNvSpPr/>
          <p:nvPr/>
        </p:nvSpPr>
        <p:spPr>
          <a:xfrm>
            <a:off x="140413" y="6512413"/>
            <a:ext cx="8755937" cy="174794"/>
          </a:xfrm>
          <a:prstGeom prst="rect">
            <a:avLst/>
          </a:prstGeom>
          <a:solidFill>
            <a:srgbClr val="0050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 name="Rectángulo 4"/>
          <p:cNvSpPr/>
          <p:nvPr/>
        </p:nvSpPr>
        <p:spPr>
          <a:xfrm>
            <a:off x="140413" y="6271568"/>
            <a:ext cx="8755937" cy="174794"/>
          </a:xfrm>
          <a:prstGeom prst="rect">
            <a:avLst/>
          </a:prstGeom>
          <a:solidFill>
            <a:srgbClr val="0050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0" name="CuadroTexto 29"/>
          <p:cNvSpPr txBox="1"/>
          <p:nvPr/>
        </p:nvSpPr>
        <p:spPr>
          <a:xfrm>
            <a:off x="125318" y="6232597"/>
            <a:ext cx="2386108" cy="215444"/>
          </a:xfrm>
          <a:prstGeom prst="rect">
            <a:avLst/>
          </a:prstGeom>
          <a:noFill/>
        </p:spPr>
        <p:txBody>
          <a:bodyPr wrap="square" rtlCol="0">
            <a:spAutoFit/>
          </a:bodyPr>
          <a:lstStyle/>
          <a:p>
            <a:r>
              <a:rPr lang="es-AR" sz="800" b="1" dirty="0" err="1" smtClean="0">
                <a:solidFill>
                  <a:schemeClr val="bg1"/>
                </a:solidFill>
                <a:latin typeface="Arial" panose="020B0604020202020204" pitchFamily="34" charset="0"/>
                <a:cs typeface="Arial" panose="020B0604020202020204" pitchFamily="34" charset="0"/>
              </a:rPr>
              <a:t>Sold</a:t>
            </a:r>
            <a:r>
              <a:rPr lang="es-AR" sz="800" b="1" dirty="0" smtClean="0">
                <a:solidFill>
                  <a:schemeClr val="bg1"/>
                </a:solidFill>
                <a:latin typeface="Arial" panose="020B0604020202020204" pitchFamily="34" charset="0"/>
                <a:cs typeface="Arial" panose="020B0604020202020204" pitchFamily="34" charset="0"/>
              </a:rPr>
              <a:t> </a:t>
            </a:r>
            <a:r>
              <a:rPr lang="es-AR" sz="800" b="1" dirty="0" err="1" smtClean="0">
                <a:solidFill>
                  <a:schemeClr val="bg1"/>
                </a:solidFill>
                <a:latin typeface="Arial" panose="020B0604020202020204" pitchFamily="34" charset="0"/>
                <a:cs typeface="Arial" panose="020B0604020202020204" pitchFamily="34" charset="0"/>
              </a:rPr>
              <a:t>Hectares</a:t>
            </a:r>
            <a:endParaRPr lang="es-AR" sz="800" b="1" dirty="0">
              <a:solidFill>
                <a:schemeClr val="bg1"/>
              </a:solidFill>
              <a:latin typeface="Arial" panose="020B0604020202020204" pitchFamily="34" charset="0"/>
              <a:cs typeface="Arial" panose="020B0604020202020204" pitchFamily="34" charset="0"/>
            </a:endParaRPr>
          </a:p>
        </p:txBody>
      </p:sp>
      <p:sp>
        <p:nvSpPr>
          <p:cNvPr id="3" name="2 Marcador de número de diapositiva"/>
          <p:cNvSpPr>
            <a:spLocks noGrp="1"/>
          </p:cNvSpPr>
          <p:nvPr>
            <p:ph type="sldNum" sz="quarter" idx="10"/>
          </p:nvPr>
        </p:nvSpPr>
        <p:spPr>
          <a:xfrm>
            <a:off x="7069775" y="6504750"/>
            <a:ext cx="2133600" cy="365125"/>
          </a:xfrm>
        </p:spPr>
        <p:txBody>
          <a:bodyPr/>
          <a:lstStyle/>
          <a:p>
            <a:fld id="{C6BCF7D2-3053-413E-9E32-52F964C4B820}" type="slidenum">
              <a:rPr lang="es-AR" smtClean="0"/>
              <a:pPr/>
              <a:t>10</a:t>
            </a:fld>
            <a:endParaRPr lang="es-AR" dirty="0"/>
          </a:p>
        </p:txBody>
      </p:sp>
      <p:sp>
        <p:nvSpPr>
          <p:cNvPr id="17" name="Rectangle 4"/>
          <p:cNvSpPr txBox="1">
            <a:spLocks noChangeArrowheads="1"/>
          </p:cNvSpPr>
          <p:nvPr/>
        </p:nvSpPr>
        <p:spPr bwMode="gray">
          <a:xfrm>
            <a:off x="4631377" y="450850"/>
            <a:ext cx="4264973" cy="396875"/>
          </a:xfrm>
          <a:prstGeom prst="rect">
            <a:avLst/>
          </a:prstGeom>
        </p:spPr>
        <p:txBody>
          <a:bodyPr vert="horz" lIns="91440" tIns="45720" rIns="91440" bIns="45720" rtlCol="0" anchor="ctr">
            <a:noAutofit/>
          </a:bodyPr>
          <a:lstStyle/>
          <a:p>
            <a:pPr marL="0" marR="0" lvl="0" indent="0" algn="r" defTabSz="728663" rtl="0" eaLnBrk="1" fontAlgn="base" latinLnBrk="0" hangingPunct="1">
              <a:lnSpc>
                <a:spcPts val="2700"/>
              </a:lnSpc>
              <a:spcBef>
                <a:spcPct val="0"/>
              </a:spcBef>
              <a:spcAft>
                <a:spcPct val="0"/>
              </a:spcAft>
              <a:buClrTx/>
              <a:buSzTx/>
              <a:buFontTx/>
              <a:buNone/>
              <a:tabLst/>
              <a:defRPr/>
            </a:pPr>
            <a:r>
              <a:rPr lang="en-US" sz="2000" b="1" kern="0" dirty="0" smtClean="0">
                <a:solidFill>
                  <a:schemeClr val="bg1"/>
                </a:solidFill>
                <a:effectLst>
                  <a:outerShdw blurRad="50800" dist="38100" dir="5400000" algn="t" rotWithShape="0">
                    <a:prstClr val="black">
                      <a:alpha val="40000"/>
                    </a:prstClr>
                  </a:outerShdw>
                </a:effectLst>
                <a:latin typeface="+mj-lt"/>
                <a:ea typeface="+mj-ea"/>
                <a:cs typeface="+mj-cs"/>
              </a:rPr>
              <a:t>Land Transformation</a:t>
            </a:r>
            <a:r>
              <a:rPr kumimoji="0" lang="en-US" sz="2000" b="1" i="0" u="none" strike="noStrike" kern="0" cap="none" spc="0" normalizeH="0" baseline="0" noProof="0" dirty="0" smtClean="0">
                <a:ln>
                  <a:noFill/>
                </a:ln>
                <a:solidFill>
                  <a:schemeClr val="bg1"/>
                </a:solidFill>
                <a:effectLst>
                  <a:outerShdw blurRad="50800" dist="38100" dir="5400000" algn="t" rotWithShape="0">
                    <a:prstClr val="black">
                      <a:alpha val="40000"/>
                    </a:prstClr>
                  </a:outerShdw>
                </a:effectLst>
                <a:uLnTx/>
                <a:uFillTx/>
                <a:latin typeface="+mj-lt"/>
                <a:ea typeface="+mj-ea"/>
                <a:cs typeface="+mj-cs"/>
              </a:rPr>
              <a:t> Business</a:t>
            </a:r>
          </a:p>
          <a:p>
            <a:pPr marL="0" marR="0" lvl="0" indent="0" algn="r" defTabSz="728663" rtl="0" eaLnBrk="1" fontAlgn="base" latinLnBrk="0" hangingPunct="1">
              <a:lnSpc>
                <a:spcPts val="2700"/>
              </a:lnSpc>
              <a:spcBef>
                <a:spcPct val="0"/>
              </a:spcBef>
              <a:spcAft>
                <a:spcPct val="0"/>
              </a:spcAft>
              <a:buClrTx/>
              <a:buSzTx/>
              <a:buFontTx/>
              <a:buNone/>
              <a:tabLst/>
              <a:defRPr/>
            </a:pPr>
            <a:r>
              <a:rPr lang="en-US" sz="2000" b="1" kern="0" dirty="0" smtClean="0">
                <a:solidFill>
                  <a:schemeClr val="bg1"/>
                </a:solidFill>
                <a:effectLst>
                  <a:outerShdw blurRad="50800" dist="38100" dir="5400000" algn="t" rotWithShape="0">
                    <a:prstClr val="black">
                      <a:alpha val="40000"/>
                    </a:prstClr>
                  </a:outerShdw>
                </a:effectLst>
                <a:latin typeface="+mj-lt"/>
                <a:ea typeface="+mj-ea"/>
                <a:cs typeface="+mj-cs"/>
              </a:rPr>
              <a:t>Financial Performance</a:t>
            </a:r>
            <a:endParaRPr kumimoji="0" lang="en-US" sz="2000" b="1" i="0" u="none" strike="noStrike" kern="0" cap="none" spc="0" normalizeH="0" baseline="0" noProof="0" dirty="0" smtClean="0">
              <a:ln>
                <a:noFill/>
              </a:ln>
              <a:solidFill>
                <a:schemeClr val="bg1"/>
              </a:solidFill>
              <a:effectLst>
                <a:outerShdw blurRad="50800" dist="38100" dir="5400000" algn="t" rotWithShape="0">
                  <a:prstClr val="black">
                    <a:alpha val="40000"/>
                  </a:prstClr>
                </a:outerShdw>
              </a:effectLst>
              <a:uLnTx/>
              <a:uFillTx/>
              <a:latin typeface="+mj-lt"/>
              <a:ea typeface="+mj-ea"/>
              <a:cs typeface="+mj-cs"/>
            </a:endParaRPr>
          </a:p>
        </p:txBody>
      </p:sp>
      <p:sp>
        <p:nvSpPr>
          <p:cNvPr id="18" name="Text Box 16"/>
          <p:cNvSpPr txBox="1">
            <a:spLocks noChangeArrowheads="1"/>
          </p:cNvSpPr>
          <p:nvPr>
            <p:custDataLst>
              <p:tags r:id="rId2"/>
            </p:custDataLst>
          </p:nvPr>
        </p:nvSpPr>
        <p:spPr bwMode="auto">
          <a:xfrm>
            <a:off x="3349423" y="1323357"/>
            <a:ext cx="2736304" cy="339725"/>
          </a:xfrm>
          <a:prstGeom prst="rect">
            <a:avLst/>
          </a:prstGeom>
          <a:noFill/>
          <a:ln w="9525" algn="ctr">
            <a:noFill/>
            <a:miter lim="800000"/>
            <a:headEnd/>
            <a:tailEnd/>
          </a:ln>
        </p:spPr>
        <p:txBody>
          <a:bodyPr wrap="none" anchor="ctr"/>
          <a:lstStyle/>
          <a:p>
            <a:pPr algn="ctr" eaLnBrk="0" hangingPunct="0">
              <a:lnSpc>
                <a:spcPct val="150000"/>
              </a:lnSpc>
            </a:pPr>
            <a:r>
              <a:rPr lang="en-US" sz="1400" b="1" dirty="0" smtClean="0">
                <a:solidFill>
                  <a:srgbClr val="007345"/>
                </a:solidFill>
                <a:latin typeface="Arial" pitchFamily="34" charset="0"/>
              </a:rPr>
              <a:t>Farmland Sales</a:t>
            </a:r>
          </a:p>
        </p:txBody>
      </p:sp>
      <p:sp>
        <p:nvSpPr>
          <p:cNvPr id="21" name="CuadroTexto 20"/>
          <p:cNvSpPr txBox="1"/>
          <p:nvPr/>
        </p:nvSpPr>
        <p:spPr>
          <a:xfrm>
            <a:off x="140413" y="6471868"/>
            <a:ext cx="2386108" cy="215444"/>
          </a:xfrm>
          <a:prstGeom prst="rect">
            <a:avLst/>
          </a:prstGeom>
          <a:noFill/>
        </p:spPr>
        <p:txBody>
          <a:bodyPr wrap="square" rtlCol="0">
            <a:spAutoFit/>
          </a:bodyPr>
          <a:lstStyle/>
          <a:p>
            <a:r>
              <a:rPr lang="es-AR" sz="800" b="1" dirty="0" err="1" smtClean="0">
                <a:solidFill>
                  <a:schemeClr val="bg1"/>
                </a:solidFill>
                <a:latin typeface="Arial" panose="020B0604020202020204" pitchFamily="34" charset="0"/>
                <a:cs typeface="Arial" panose="020B0604020202020204" pitchFamily="34" charset="0"/>
              </a:rPr>
              <a:t>Sold</a:t>
            </a:r>
            <a:r>
              <a:rPr lang="es-AR" sz="800" b="1" dirty="0" smtClean="0">
                <a:latin typeface="Arial" panose="020B0604020202020204" pitchFamily="34" charset="0"/>
                <a:cs typeface="Arial" panose="020B0604020202020204" pitchFamily="34" charset="0"/>
              </a:rPr>
              <a:t> </a:t>
            </a:r>
            <a:r>
              <a:rPr lang="es-AR" sz="800" b="1" dirty="0" err="1" smtClean="0">
                <a:solidFill>
                  <a:schemeClr val="bg1"/>
                </a:solidFill>
                <a:latin typeface="Arial" panose="020B0604020202020204" pitchFamily="34" charset="0"/>
                <a:cs typeface="Arial" panose="020B0604020202020204" pitchFamily="34" charset="0"/>
              </a:rPr>
              <a:t>Farms</a:t>
            </a:r>
            <a:endParaRPr lang="es-AR" sz="800" b="1" dirty="0">
              <a:solidFill>
                <a:schemeClr val="bg1"/>
              </a:solidFill>
              <a:latin typeface="Arial" panose="020B0604020202020204" pitchFamily="34" charset="0"/>
              <a:cs typeface="Arial" panose="020B0604020202020204" pitchFamily="34" charset="0"/>
            </a:endParaRPr>
          </a:p>
        </p:txBody>
      </p:sp>
      <p:sp>
        <p:nvSpPr>
          <p:cNvPr id="22" name="CuadroTexto 21"/>
          <p:cNvSpPr txBox="1"/>
          <p:nvPr/>
        </p:nvSpPr>
        <p:spPr>
          <a:xfrm>
            <a:off x="1322651" y="6256180"/>
            <a:ext cx="1789581" cy="230832"/>
          </a:xfrm>
          <a:prstGeom prst="rect">
            <a:avLst/>
          </a:prstGeom>
          <a:noFill/>
        </p:spPr>
        <p:txBody>
          <a:bodyPr wrap="square" rtlCol="0">
            <a:spAutoFit/>
          </a:bodyPr>
          <a:lstStyle/>
          <a:p>
            <a:r>
              <a:rPr lang="es-AR" sz="900" dirty="0" smtClean="0">
                <a:solidFill>
                  <a:schemeClr val="bg1"/>
                </a:solidFill>
              </a:rPr>
              <a:t>3,507</a:t>
            </a:r>
            <a:endParaRPr lang="es-AR" sz="900" dirty="0">
              <a:solidFill>
                <a:schemeClr val="bg1"/>
              </a:solidFill>
            </a:endParaRPr>
          </a:p>
        </p:txBody>
      </p:sp>
      <p:sp>
        <p:nvSpPr>
          <p:cNvPr id="23" name="CuadroTexto 22"/>
          <p:cNvSpPr txBox="1"/>
          <p:nvPr/>
        </p:nvSpPr>
        <p:spPr>
          <a:xfrm>
            <a:off x="2307755" y="6250970"/>
            <a:ext cx="1789581" cy="230832"/>
          </a:xfrm>
          <a:prstGeom prst="rect">
            <a:avLst/>
          </a:prstGeom>
          <a:noFill/>
        </p:spPr>
        <p:txBody>
          <a:bodyPr wrap="square" rtlCol="0">
            <a:spAutoFit/>
          </a:bodyPr>
          <a:lstStyle/>
          <a:p>
            <a:r>
              <a:rPr lang="es-AR" sz="900" dirty="0" smtClean="0">
                <a:solidFill>
                  <a:schemeClr val="bg1"/>
                </a:solidFill>
              </a:rPr>
              <a:t>8,714</a:t>
            </a:r>
            <a:endParaRPr lang="es-AR" sz="900" dirty="0">
              <a:solidFill>
                <a:schemeClr val="bg1"/>
              </a:solidFill>
            </a:endParaRPr>
          </a:p>
        </p:txBody>
      </p:sp>
      <p:sp>
        <p:nvSpPr>
          <p:cNvPr id="24" name="CuadroTexto 23"/>
          <p:cNvSpPr txBox="1"/>
          <p:nvPr/>
        </p:nvSpPr>
        <p:spPr>
          <a:xfrm>
            <a:off x="3307769" y="6256075"/>
            <a:ext cx="1789581" cy="230832"/>
          </a:xfrm>
          <a:prstGeom prst="rect">
            <a:avLst/>
          </a:prstGeom>
          <a:noFill/>
        </p:spPr>
        <p:txBody>
          <a:bodyPr wrap="square" rtlCol="0">
            <a:spAutoFit/>
          </a:bodyPr>
          <a:lstStyle/>
          <a:p>
            <a:r>
              <a:rPr lang="es-AR" sz="900" dirty="0" smtClean="0">
                <a:solidFill>
                  <a:schemeClr val="bg1"/>
                </a:solidFill>
              </a:rPr>
              <a:t>4,857</a:t>
            </a:r>
            <a:endParaRPr lang="es-AR" sz="900" dirty="0">
              <a:solidFill>
                <a:schemeClr val="bg1"/>
              </a:solidFill>
            </a:endParaRPr>
          </a:p>
        </p:txBody>
      </p:sp>
      <p:sp>
        <p:nvSpPr>
          <p:cNvPr id="25" name="CuadroTexto 24"/>
          <p:cNvSpPr txBox="1"/>
          <p:nvPr/>
        </p:nvSpPr>
        <p:spPr>
          <a:xfrm>
            <a:off x="4296146" y="6251051"/>
            <a:ext cx="1789581" cy="230832"/>
          </a:xfrm>
          <a:prstGeom prst="rect">
            <a:avLst/>
          </a:prstGeom>
          <a:noFill/>
        </p:spPr>
        <p:txBody>
          <a:bodyPr wrap="square" rtlCol="0">
            <a:spAutoFit/>
          </a:bodyPr>
          <a:lstStyle/>
          <a:p>
            <a:r>
              <a:rPr lang="es-AR" sz="900" dirty="0" smtClean="0">
                <a:solidFill>
                  <a:schemeClr val="bg1"/>
                </a:solidFill>
              </a:rPr>
              <a:t>5,5005</a:t>
            </a:r>
            <a:endParaRPr lang="es-AR" sz="900" dirty="0">
              <a:solidFill>
                <a:schemeClr val="bg1"/>
              </a:solidFill>
            </a:endParaRPr>
          </a:p>
        </p:txBody>
      </p:sp>
      <p:sp>
        <p:nvSpPr>
          <p:cNvPr id="26" name="CuadroTexto 25"/>
          <p:cNvSpPr txBox="1"/>
          <p:nvPr/>
        </p:nvSpPr>
        <p:spPr>
          <a:xfrm>
            <a:off x="5346759" y="6240201"/>
            <a:ext cx="1789581" cy="230832"/>
          </a:xfrm>
          <a:prstGeom prst="rect">
            <a:avLst/>
          </a:prstGeom>
          <a:noFill/>
        </p:spPr>
        <p:txBody>
          <a:bodyPr wrap="square" rtlCol="0">
            <a:spAutoFit/>
          </a:bodyPr>
          <a:lstStyle/>
          <a:p>
            <a:r>
              <a:rPr lang="es-AR" sz="900" dirty="0" smtClean="0">
                <a:solidFill>
                  <a:schemeClr val="bg1"/>
                </a:solidFill>
              </a:rPr>
              <a:t>5,086</a:t>
            </a:r>
            <a:endParaRPr lang="es-AR" sz="900" dirty="0">
              <a:solidFill>
                <a:schemeClr val="bg1"/>
              </a:solidFill>
            </a:endParaRPr>
          </a:p>
        </p:txBody>
      </p:sp>
      <p:sp>
        <p:nvSpPr>
          <p:cNvPr id="27" name="CuadroTexto 26"/>
          <p:cNvSpPr txBox="1"/>
          <p:nvPr/>
        </p:nvSpPr>
        <p:spPr>
          <a:xfrm>
            <a:off x="6332405" y="6250074"/>
            <a:ext cx="1789581" cy="230832"/>
          </a:xfrm>
          <a:prstGeom prst="rect">
            <a:avLst/>
          </a:prstGeom>
          <a:noFill/>
        </p:spPr>
        <p:txBody>
          <a:bodyPr wrap="square" rtlCol="0">
            <a:spAutoFit/>
          </a:bodyPr>
          <a:lstStyle/>
          <a:p>
            <a:r>
              <a:rPr lang="es-AR" sz="900" dirty="0" smtClean="0">
                <a:solidFill>
                  <a:schemeClr val="bg1"/>
                </a:solidFill>
              </a:rPr>
              <a:t>2,439</a:t>
            </a:r>
            <a:endParaRPr lang="es-AR" sz="900" dirty="0">
              <a:solidFill>
                <a:schemeClr val="bg1"/>
              </a:solidFill>
            </a:endParaRPr>
          </a:p>
        </p:txBody>
      </p:sp>
      <p:sp>
        <p:nvSpPr>
          <p:cNvPr id="28" name="CuadroTexto 27"/>
          <p:cNvSpPr txBox="1"/>
          <p:nvPr/>
        </p:nvSpPr>
        <p:spPr>
          <a:xfrm>
            <a:off x="7361460" y="6249899"/>
            <a:ext cx="1789581" cy="230832"/>
          </a:xfrm>
          <a:prstGeom prst="rect">
            <a:avLst/>
          </a:prstGeom>
          <a:noFill/>
        </p:spPr>
        <p:txBody>
          <a:bodyPr wrap="square" rtlCol="0">
            <a:spAutoFit/>
          </a:bodyPr>
          <a:lstStyle/>
          <a:p>
            <a:r>
              <a:rPr lang="es-AR" sz="900" dirty="0" smtClean="0">
                <a:solidFill>
                  <a:schemeClr val="bg1"/>
                </a:solidFill>
              </a:rPr>
              <a:t>7,680</a:t>
            </a:r>
            <a:endParaRPr lang="es-AR" sz="900" dirty="0">
              <a:solidFill>
                <a:schemeClr val="bg1"/>
              </a:solidFill>
            </a:endParaRPr>
          </a:p>
        </p:txBody>
      </p:sp>
      <p:sp>
        <p:nvSpPr>
          <p:cNvPr id="29" name="CuadroTexto 28"/>
          <p:cNvSpPr txBox="1"/>
          <p:nvPr/>
        </p:nvSpPr>
        <p:spPr>
          <a:xfrm>
            <a:off x="8308584" y="6249899"/>
            <a:ext cx="1789581" cy="230832"/>
          </a:xfrm>
          <a:prstGeom prst="rect">
            <a:avLst/>
          </a:prstGeom>
          <a:noFill/>
        </p:spPr>
        <p:txBody>
          <a:bodyPr wrap="square" rtlCol="0">
            <a:spAutoFit/>
          </a:bodyPr>
          <a:lstStyle/>
          <a:p>
            <a:r>
              <a:rPr lang="es-AR" sz="900" dirty="0" smtClean="0">
                <a:solidFill>
                  <a:schemeClr val="bg1"/>
                </a:solidFill>
              </a:rPr>
              <a:t>14,176</a:t>
            </a:r>
            <a:endParaRPr lang="es-AR" sz="900" dirty="0">
              <a:solidFill>
                <a:schemeClr val="bg1"/>
              </a:solidFill>
            </a:endParaRPr>
          </a:p>
        </p:txBody>
      </p:sp>
      <p:sp>
        <p:nvSpPr>
          <p:cNvPr id="31" name="CuadroTexto 30"/>
          <p:cNvSpPr txBox="1"/>
          <p:nvPr/>
        </p:nvSpPr>
        <p:spPr>
          <a:xfrm>
            <a:off x="1431175" y="6509236"/>
            <a:ext cx="1789581" cy="230832"/>
          </a:xfrm>
          <a:prstGeom prst="rect">
            <a:avLst/>
          </a:prstGeom>
          <a:noFill/>
        </p:spPr>
        <p:txBody>
          <a:bodyPr wrap="square" rtlCol="0">
            <a:spAutoFit/>
          </a:bodyPr>
          <a:lstStyle/>
          <a:p>
            <a:r>
              <a:rPr lang="es-AR" sz="900" dirty="0" smtClean="0">
                <a:solidFill>
                  <a:schemeClr val="bg1"/>
                </a:solidFill>
              </a:rPr>
              <a:t>1</a:t>
            </a:r>
            <a:endParaRPr lang="es-AR" sz="900" dirty="0">
              <a:solidFill>
                <a:schemeClr val="bg1"/>
              </a:solidFill>
            </a:endParaRPr>
          </a:p>
        </p:txBody>
      </p:sp>
      <p:sp>
        <p:nvSpPr>
          <p:cNvPr id="32" name="CuadroTexto 31"/>
          <p:cNvSpPr txBox="1"/>
          <p:nvPr/>
        </p:nvSpPr>
        <p:spPr>
          <a:xfrm>
            <a:off x="2426449" y="6518804"/>
            <a:ext cx="1789581" cy="230832"/>
          </a:xfrm>
          <a:prstGeom prst="rect">
            <a:avLst/>
          </a:prstGeom>
          <a:noFill/>
        </p:spPr>
        <p:txBody>
          <a:bodyPr wrap="square" rtlCol="0">
            <a:spAutoFit/>
          </a:bodyPr>
          <a:lstStyle/>
          <a:p>
            <a:r>
              <a:rPr lang="es-AR" sz="900" dirty="0" smtClean="0">
                <a:solidFill>
                  <a:schemeClr val="bg1"/>
                </a:solidFill>
              </a:rPr>
              <a:t>2</a:t>
            </a:r>
            <a:endParaRPr lang="es-AR" sz="900" dirty="0">
              <a:solidFill>
                <a:schemeClr val="bg1"/>
              </a:solidFill>
            </a:endParaRPr>
          </a:p>
        </p:txBody>
      </p:sp>
      <p:sp>
        <p:nvSpPr>
          <p:cNvPr id="33" name="CuadroTexto 32"/>
          <p:cNvSpPr txBox="1"/>
          <p:nvPr/>
        </p:nvSpPr>
        <p:spPr>
          <a:xfrm>
            <a:off x="3444573" y="6512413"/>
            <a:ext cx="1789581" cy="230832"/>
          </a:xfrm>
          <a:prstGeom prst="rect">
            <a:avLst/>
          </a:prstGeom>
          <a:noFill/>
        </p:spPr>
        <p:txBody>
          <a:bodyPr wrap="square" rtlCol="0">
            <a:spAutoFit/>
          </a:bodyPr>
          <a:lstStyle/>
          <a:p>
            <a:r>
              <a:rPr lang="es-AR" sz="900" dirty="0">
                <a:solidFill>
                  <a:schemeClr val="bg1"/>
                </a:solidFill>
              </a:rPr>
              <a:t>3</a:t>
            </a:r>
          </a:p>
        </p:txBody>
      </p:sp>
      <p:sp>
        <p:nvSpPr>
          <p:cNvPr id="34" name="CuadroTexto 33"/>
          <p:cNvSpPr txBox="1"/>
          <p:nvPr/>
        </p:nvSpPr>
        <p:spPr>
          <a:xfrm>
            <a:off x="4439847" y="6522542"/>
            <a:ext cx="1789581" cy="230832"/>
          </a:xfrm>
          <a:prstGeom prst="rect">
            <a:avLst/>
          </a:prstGeom>
          <a:noFill/>
        </p:spPr>
        <p:txBody>
          <a:bodyPr wrap="square" rtlCol="0">
            <a:spAutoFit/>
          </a:bodyPr>
          <a:lstStyle/>
          <a:p>
            <a:r>
              <a:rPr lang="es-AR" sz="900" dirty="0" smtClean="0">
                <a:solidFill>
                  <a:schemeClr val="bg1"/>
                </a:solidFill>
              </a:rPr>
              <a:t>1</a:t>
            </a:r>
            <a:endParaRPr lang="es-AR" sz="900" dirty="0">
              <a:solidFill>
                <a:schemeClr val="bg1"/>
              </a:solidFill>
            </a:endParaRPr>
          </a:p>
        </p:txBody>
      </p:sp>
      <p:sp>
        <p:nvSpPr>
          <p:cNvPr id="35" name="CuadroTexto 34"/>
          <p:cNvSpPr txBox="1"/>
          <p:nvPr/>
        </p:nvSpPr>
        <p:spPr>
          <a:xfrm>
            <a:off x="5447472" y="6514581"/>
            <a:ext cx="1789581" cy="230832"/>
          </a:xfrm>
          <a:prstGeom prst="rect">
            <a:avLst/>
          </a:prstGeom>
          <a:noFill/>
        </p:spPr>
        <p:txBody>
          <a:bodyPr wrap="square" rtlCol="0">
            <a:spAutoFit/>
          </a:bodyPr>
          <a:lstStyle/>
          <a:p>
            <a:r>
              <a:rPr lang="es-AR" sz="900" dirty="0" smtClean="0">
                <a:solidFill>
                  <a:schemeClr val="bg1"/>
                </a:solidFill>
              </a:rPr>
              <a:t>1</a:t>
            </a:r>
            <a:endParaRPr lang="es-AR" sz="900" dirty="0">
              <a:solidFill>
                <a:schemeClr val="bg1"/>
              </a:solidFill>
            </a:endParaRPr>
          </a:p>
        </p:txBody>
      </p:sp>
      <p:sp>
        <p:nvSpPr>
          <p:cNvPr id="36" name="CuadroTexto 35"/>
          <p:cNvSpPr txBox="1"/>
          <p:nvPr/>
        </p:nvSpPr>
        <p:spPr>
          <a:xfrm>
            <a:off x="6459581" y="6518804"/>
            <a:ext cx="1789581" cy="230832"/>
          </a:xfrm>
          <a:prstGeom prst="rect">
            <a:avLst/>
          </a:prstGeom>
          <a:noFill/>
        </p:spPr>
        <p:txBody>
          <a:bodyPr wrap="square" rtlCol="0">
            <a:spAutoFit/>
          </a:bodyPr>
          <a:lstStyle/>
          <a:p>
            <a:r>
              <a:rPr lang="es-AR" sz="900" dirty="0" smtClean="0">
                <a:solidFill>
                  <a:schemeClr val="bg1"/>
                </a:solidFill>
              </a:rPr>
              <a:t>1</a:t>
            </a:r>
            <a:endParaRPr lang="es-AR" sz="900" dirty="0">
              <a:solidFill>
                <a:schemeClr val="bg1"/>
              </a:solidFill>
            </a:endParaRPr>
          </a:p>
        </p:txBody>
      </p:sp>
      <p:sp>
        <p:nvSpPr>
          <p:cNvPr id="37" name="CuadroTexto 36"/>
          <p:cNvSpPr txBox="1"/>
          <p:nvPr/>
        </p:nvSpPr>
        <p:spPr>
          <a:xfrm>
            <a:off x="7474461" y="6522542"/>
            <a:ext cx="1789581" cy="230832"/>
          </a:xfrm>
          <a:prstGeom prst="rect">
            <a:avLst/>
          </a:prstGeom>
          <a:noFill/>
        </p:spPr>
        <p:txBody>
          <a:bodyPr wrap="square" rtlCol="0">
            <a:spAutoFit/>
          </a:bodyPr>
          <a:lstStyle/>
          <a:p>
            <a:r>
              <a:rPr lang="es-AR" sz="900" dirty="0">
                <a:solidFill>
                  <a:schemeClr val="bg1"/>
                </a:solidFill>
              </a:rPr>
              <a:t>2</a:t>
            </a:r>
          </a:p>
        </p:txBody>
      </p:sp>
      <p:sp>
        <p:nvSpPr>
          <p:cNvPr id="38" name="CuadroTexto 37"/>
          <p:cNvSpPr txBox="1"/>
          <p:nvPr/>
        </p:nvSpPr>
        <p:spPr>
          <a:xfrm>
            <a:off x="8421733" y="6521276"/>
            <a:ext cx="1789581" cy="230832"/>
          </a:xfrm>
          <a:prstGeom prst="rect">
            <a:avLst/>
          </a:prstGeom>
          <a:noFill/>
        </p:spPr>
        <p:txBody>
          <a:bodyPr wrap="square" rtlCol="0">
            <a:spAutoFit/>
          </a:bodyPr>
          <a:lstStyle/>
          <a:p>
            <a:r>
              <a:rPr lang="es-AR" sz="900" dirty="0">
                <a:solidFill>
                  <a:schemeClr val="bg1"/>
                </a:solidFill>
              </a:rPr>
              <a:t>5</a:t>
            </a:r>
          </a:p>
        </p:txBody>
      </p:sp>
      <p:graphicFrame>
        <p:nvGraphicFramePr>
          <p:cNvPr id="10" name="Objeto 9"/>
          <p:cNvGraphicFramePr>
            <a:graphicFrameLocks noChangeAspect="1"/>
          </p:cNvGraphicFramePr>
          <p:nvPr>
            <p:extLst>
              <p:ext uri="{D42A27DB-BD31-4B8C-83A1-F6EECF244321}">
                <p14:modId xmlns:p14="http://schemas.microsoft.com/office/powerpoint/2010/main" val="3770559571"/>
              </p:ext>
            </p:extLst>
          </p:nvPr>
        </p:nvGraphicFramePr>
        <p:xfrm>
          <a:off x="292100" y="3860800"/>
          <a:ext cx="9026525" cy="2366963"/>
        </p:xfrm>
        <a:graphic>
          <a:graphicData uri="http://schemas.openxmlformats.org/presentationml/2006/ole">
            <mc:AlternateContent xmlns:mc="http://schemas.openxmlformats.org/markup-compatibility/2006">
              <mc:Choice xmlns:v="urn:schemas-microsoft-com:vml" Requires="v">
                <p:oleObj spid="_x0000_s84000" name="Hoja de cálculo" r:id="rId4" imgW="7496258" imgH="2733617" progId="Excel.Sheet.12">
                  <p:link updateAutomatic="1"/>
                </p:oleObj>
              </mc:Choice>
              <mc:Fallback>
                <p:oleObj name="Hoja de cálculo" r:id="rId4" imgW="7496258" imgH="2733617" progId="Excel.Sheet.12">
                  <p:link updateAutomatic="1"/>
                  <p:pic>
                    <p:nvPicPr>
                      <p:cNvPr id="0" name=""/>
                      <p:cNvPicPr/>
                      <p:nvPr/>
                    </p:nvPicPr>
                    <p:blipFill>
                      <a:blip r:embed="rId5"/>
                      <a:stretch>
                        <a:fillRect/>
                      </a:stretch>
                    </p:blipFill>
                    <p:spPr>
                      <a:xfrm>
                        <a:off x="292100" y="3860800"/>
                        <a:ext cx="9026525" cy="2366963"/>
                      </a:xfrm>
                      <a:prstGeom prst="rect">
                        <a:avLst/>
                      </a:prstGeom>
                    </p:spPr>
                  </p:pic>
                </p:oleObj>
              </mc:Fallback>
            </mc:AlternateContent>
          </a:graphicData>
        </a:graphic>
      </p:graphicFrame>
      <p:sp>
        <p:nvSpPr>
          <p:cNvPr id="80897" name="Rectángulo 80896"/>
          <p:cNvSpPr/>
          <p:nvPr/>
        </p:nvSpPr>
        <p:spPr>
          <a:xfrm>
            <a:off x="-104650" y="1559387"/>
            <a:ext cx="9001000" cy="2146742"/>
          </a:xfrm>
          <a:prstGeom prst="rect">
            <a:avLst/>
          </a:prstGeom>
        </p:spPr>
        <p:txBody>
          <a:bodyPr wrap="square">
            <a:spAutoFit/>
          </a:bodyPr>
          <a:lstStyle/>
          <a:p>
            <a:pPr marL="857250" lvl="1" indent="-400050" algn="just">
              <a:spcBef>
                <a:spcPts val="300"/>
              </a:spcBef>
              <a:buFont typeface="+mj-lt"/>
              <a:buAutoNum type="romanLcPeriod"/>
              <a:defRPr/>
            </a:pPr>
            <a:endParaRPr lang="en-US" sz="1000" b="1" dirty="0"/>
          </a:p>
          <a:p>
            <a:pPr marL="857250" lvl="1" indent="-400050" algn="just">
              <a:spcBef>
                <a:spcPts val="300"/>
              </a:spcBef>
              <a:buFont typeface="+mj-lt"/>
              <a:buAutoNum type="romanLcPeriod"/>
              <a:defRPr/>
            </a:pPr>
            <a:r>
              <a:rPr lang="en-US" sz="1000" b="1" dirty="0" err="1"/>
              <a:t>Lagoa</a:t>
            </a:r>
            <a:r>
              <a:rPr lang="en-US" sz="1000" b="1" dirty="0"/>
              <a:t> de </a:t>
            </a:r>
            <a:r>
              <a:rPr lang="en-US" sz="1000" b="1" dirty="0" err="1"/>
              <a:t>Oeste</a:t>
            </a:r>
            <a:r>
              <a:rPr lang="en-US" sz="1000" b="1" dirty="0"/>
              <a:t> and </a:t>
            </a:r>
            <a:r>
              <a:rPr lang="en-US" sz="1000" b="1" dirty="0" err="1"/>
              <a:t>Mimoso</a:t>
            </a:r>
            <a:r>
              <a:rPr lang="en-US" sz="1000" b="1" dirty="0"/>
              <a:t>: </a:t>
            </a:r>
            <a:r>
              <a:rPr lang="en-US" sz="1000" dirty="0"/>
              <a:t>On May 2, 2013, </a:t>
            </a:r>
            <a:r>
              <a:rPr lang="en-US" sz="1000" dirty="0" err="1"/>
              <a:t>Adecoagro</a:t>
            </a:r>
            <a:r>
              <a:rPr lang="en-US" sz="1000" dirty="0"/>
              <a:t> sold the </a:t>
            </a:r>
            <a:r>
              <a:rPr lang="en-US" sz="1000" dirty="0" err="1"/>
              <a:t>Lagoa</a:t>
            </a:r>
            <a:r>
              <a:rPr lang="en-US" sz="1000" dirty="0"/>
              <a:t> de </a:t>
            </a:r>
            <a:r>
              <a:rPr lang="en-US" sz="1000" dirty="0" err="1"/>
              <a:t>Oeste</a:t>
            </a:r>
            <a:r>
              <a:rPr lang="en-US" sz="1000" dirty="0"/>
              <a:t> and </a:t>
            </a:r>
            <a:r>
              <a:rPr lang="en-US" sz="1000" dirty="0" err="1"/>
              <a:t>Mimoso</a:t>
            </a:r>
            <a:r>
              <a:rPr lang="en-US" sz="1000" dirty="0"/>
              <a:t> coffee farms located in Luis Eduardo </a:t>
            </a:r>
            <a:r>
              <a:rPr lang="en-US" sz="1000" dirty="0" err="1"/>
              <a:t>Magalhaes</a:t>
            </a:r>
            <a:r>
              <a:rPr lang="en-US" sz="1000" dirty="0"/>
              <a:t>, Bahia, </a:t>
            </a:r>
            <a:r>
              <a:rPr lang="en-US" sz="1000" dirty="0" smtClean="0"/>
              <a:t>Brazil.</a:t>
            </a:r>
            <a:r>
              <a:rPr lang="en-US" sz="1000" b="1" dirty="0" smtClean="0">
                <a:solidFill>
                  <a:srgbClr val="000000"/>
                </a:solidFill>
              </a:rPr>
              <a:t> </a:t>
            </a:r>
            <a:r>
              <a:rPr lang="en-US" sz="1000" dirty="0" smtClean="0">
                <a:solidFill>
                  <a:srgbClr val="000000"/>
                </a:solidFill>
              </a:rPr>
              <a:t>The sale resulted </a:t>
            </a:r>
            <a:r>
              <a:rPr lang="en-US" sz="1000" dirty="0">
                <a:solidFill>
                  <a:srgbClr val="000000"/>
                </a:solidFill>
              </a:rPr>
              <a:t>in a total of $20.8 million in cash proceeds representing a 7% premium to the Cushman &amp; Wakefield farm appraisal</a:t>
            </a:r>
            <a:r>
              <a:rPr lang="en-US" sz="1000" dirty="0" smtClean="0"/>
              <a:t>.</a:t>
            </a:r>
          </a:p>
          <a:p>
            <a:pPr marL="857250" lvl="1" indent="-400050" algn="just">
              <a:spcBef>
                <a:spcPts val="300"/>
              </a:spcBef>
              <a:buFont typeface="+mj-lt"/>
              <a:buAutoNum type="romanLcPeriod"/>
              <a:defRPr/>
            </a:pPr>
            <a:endParaRPr lang="en-US" sz="200" dirty="0"/>
          </a:p>
          <a:p>
            <a:pPr marL="857250" lvl="1" indent="-400050" algn="just">
              <a:spcBef>
                <a:spcPts val="300"/>
              </a:spcBef>
              <a:buFont typeface="+mj-lt"/>
              <a:buAutoNum type="romanLcPeriod"/>
              <a:defRPr/>
            </a:pPr>
            <a:r>
              <a:rPr lang="en-US" sz="1000" b="1" dirty="0" smtClean="0"/>
              <a:t>Santa </a:t>
            </a:r>
            <a:r>
              <a:rPr lang="en-US" sz="1000" b="1" dirty="0"/>
              <a:t>Regina: </a:t>
            </a:r>
            <a:r>
              <a:rPr lang="en-US" sz="1000" dirty="0"/>
              <a:t>On June 14, 2013, AGRO sold its remaining 49% interest in Santa Regina S.A. located in Buenos Aires, Argentina. The farm was sold for $13.1 million, 16% above Cushman and Wakefield’s independent appraisal dated September 30, 2012</a:t>
            </a:r>
            <a:r>
              <a:rPr lang="en-US" sz="1000" dirty="0" smtClean="0"/>
              <a:t>.</a:t>
            </a:r>
          </a:p>
          <a:p>
            <a:pPr marL="857250" lvl="1" indent="-400050" algn="just">
              <a:spcBef>
                <a:spcPts val="300"/>
              </a:spcBef>
              <a:buFont typeface="+mj-lt"/>
              <a:buAutoNum type="romanLcPeriod"/>
              <a:defRPr/>
            </a:pPr>
            <a:endParaRPr lang="en-US" sz="200" dirty="0"/>
          </a:p>
          <a:p>
            <a:pPr marL="857250" lvl="1" indent="-400050" algn="just">
              <a:spcBef>
                <a:spcPts val="300"/>
              </a:spcBef>
              <a:buFont typeface="+mj-lt"/>
              <a:buAutoNum type="romanLcPeriod"/>
              <a:defRPr/>
            </a:pPr>
            <a:r>
              <a:rPr lang="en-US" sz="1000" b="1" dirty="0" smtClean="0"/>
              <a:t>San </a:t>
            </a:r>
            <a:r>
              <a:rPr lang="en-US" sz="1000" b="1" dirty="0"/>
              <a:t>Martin: </a:t>
            </a:r>
            <a:r>
              <a:rPr lang="en-US" sz="1000" dirty="0"/>
              <a:t>On September 13, 2013, AGRO sold the San Martin farm for a total price of $8.0 million, representing a 15% premium over the Cushman &amp; Wakefield independent appraisal dated September 30, 2012. This transaction generated approximately $6.5 million o</a:t>
            </a:r>
            <a:r>
              <a:rPr lang="en-US" sz="1000" b="1" dirty="0"/>
              <a:t>f</a:t>
            </a:r>
            <a:r>
              <a:rPr lang="en-US" sz="1000" dirty="0"/>
              <a:t> operating profit in the third quarter of 2013</a:t>
            </a:r>
            <a:r>
              <a:rPr lang="en-US" sz="1000" dirty="0" smtClean="0"/>
              <a:t>.</a:t>
            </a:r>
          </a:p>
          <a:p>
            <a:pPr lvl="1" algn="just">
              <a:spcBef>
                <a:spcPts val="300"/>
              </a:spcBef>
              <a:defRPr/>
            </a:pPr>
            <a:endParaRPr lang="en-US" sz="200" dirty="0" smtClean="0"/>
          </a:p>
          <a:p>
            <a:pPr marL="857250" lvl="1" indent="-400050" algn="just">
              <a:spcBef>
                <a:spcPts val="300"/>
              </a:spcBef>
              <a:buFont typeface="+mj-lt"/>
              <a:buAutoNum type="romanLcPeriod"/>
              <a:defRPr/>
            </a:pPr>
            <a:r>
              <a:rPr lang="en-US" sz="1000" b="1" dirty="0" smtClean="0"/>
              <a:t>San </a:t>
            </a:r>
            <a:r>
              <a:rPr lang="en-US" sz="1000" b="1" dirty="0"/>
              <a:t>Agustin</a:t>
            </a:r>
            <a:r>
              <a:rPr lang="en-US" sz="1000" dirty="0"/>
              <a:t>: On November 12, 2013, AGRO sold the San Agustin farm for a total price of $17.5 million, equivalent to $3,445 per hectare, representing a 19% premium over the Cushman &amp; Wakefield independent appraisal dated September 30, 2013. This transaction generated approximately $14.7 million of operating profit in the fourth quarter of 2013.</a:t>
            </a:r>
            <a:endParaRPr lang="es-AR" sz="1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0"/>
          </p:nvPr>
        </p:nvSpPr>
        <p:spPr>
          <a:xfrm>
            <a:off x="7010400" y="6492875"/>
            <a:ext cx="2133600" cy="365125"/>
          </a:xfrm>
        </p:spPr>
        <p:txBody>
          <a:bodyPr/>
          <a:lstStyle/>
          <a:p>
            <a:fld id="{C6BCF7D2-3053-413E-9E32-52F964C4B820}" type="slidenum">
              <a:rPr lang="es-AR" smtClean="0"/>
              <a:pPr/>
              <a:t>11</a:t>
            </a:fld>
            <a:endParaRPr lang="es-AR" dirty="0"/>
          </a:p>
        </p:txBody>
      </p:sp>
      <p:sp>
        <p:nvSpPr>
          <p:cNvPr id="11" name="Rectangle 4"/>
          <p:cNvSpPr txBox="1">
            <a:spLocks noChangeArrowheads="1"/>
          </p:cNvSpPr>
          <p:nvPr/>
        </p:nvSpPr>
        <p:spPr bwMode="gray">
          <a:xfrm>
            <a:off x="4892635" y="308350"/>
            <a:ext cx="4003716" cy="396875"/>
          </a:xfrm>
          <a:prstGeom prst="rect">
            <a:avLst/>
          </a:prstGeom>
        </p:spPr>
        <p:txBody>
          <a:bodyPr vert="horz" lIns="91440" tIns="45720" rIns="91440" bIns="45720" rtlCol="0" anchor="ctr">
            <a:noAutofit/>
          </a:bodyPr>
          <a:lstStyle/>
          <a:p>
            <a:pPr marL="0" marR="0" lvl="0" indent="0" algn="r" defTabSz="728663" rtl="0" eaLnBrk="1" fontAlgn="base" latinLnBrk="0" hangingPunct="1">
              <a:lnSpc>
                <a:spcPts val="2700"/>
              </a:lnSpc>
              <a:spcBef>
                <a:spcPct val="0"/>
              </a:spcBef>
              <a:spcAft>
                <a:spcPct val="0"/>
              </a:spcAft>
              <a:buClrTx/>
              <a:buSzTx/>
              <a:buFontTx/>
              <a:buNone/>
              <a:tabLst/>
              <a:defRPr/>
            </a:pPr>
            <a:r>
              <a:rPr lang="en-US" sz="2000" b="1" kern="0" noProof="0" dirty="0" smtClean="0">
                <a:solidFill>
                  <a:schemeClr val="bg1"/>
                </a:solidFill>
                <a:effectLst>
                  <a:outerShdw blurRad="50800" dist="38100" dir="5400000" algn="t" rotWithShape="0">
                    <a:prstClr val="black">
                      <a:alpha val="40000"/>
                    </a:prstClr>
                  </a:outerShdw>
                </a:effectLst>
                <a:latin typeface="+mj-lt"/>
                <a:ea typeface="+mj-ea"/>
                <a:cs typeface="+mj-cs"/>
              </a:rPr>
              <a:t>Adecoagro Consolidated</a:t>
            </a:r>
            <a:r>
              <a:rPr kumimoji="0" lang="en-US" sz="2000" b="1" i="0" u="none" strike="noStrike" kern="0" cap="none" spc="0" normalizeH="0" baseline="0" noProof="0" dirty="0" smtClean="0">
                <a:ln>
                  <a:noFill/>
                </a:ln>
                <a:solidFill>
                  <a:schemeClr val="bg1"/>
                </a:solidFill>
                <a:effectLst>
                  <a:outerShdw blurRad="50800" dist="38100" dir="5400000" algn="t" rotWithShape="0">
                    <a:prstClr val="black">
                      <a:alpha val="40000"/>
                    </a:prstClr>
                  </a:outerShdw>
                </a:effectLst>
                <a:uLnTx/>
                <a:uFillTx/>
                <a:latin typeface="+mj-lt"/>
                <a:ea typeface="+mj-ea"/>
                <a:cs typeface="+mj-cs"/>
              </a:rPr>
              <a:t> </a:t>
            </a:r>
            <a:br>
              <a:rPr kumimoji="0" lang="en-US" sz="2000" b="1" i="0" u="none" strike="noStrike" kern="0" cap="none" spc="0" normalizeH="0" baseline="0" noProof="0" dirty="0" smtClean="0">
                <a:ln>
                  <a:noFill/>
                </a:ln>
                <a:solidFill>
                  <a:schemeClr val="bg1"/>
                </a:solidFill>
                <a:effectLst>
                  <a:outerShdw blurRad="50800" dist="38100" dir="5400000" algn="t" rotWithShape="0">
                    <a:prstClr val="black">
                      <a:alpha val="40000"/>
                    </a:prstClr>
                  </a:outerShdw>
                </a:effectLst>
                <a:uLnTx/>
                <a:uFillTx/>
                <a:latin typeface="+mj-lt"/>
                <a:ea typeface="+mj-ea"/>
                <a:cs typeface="+mj-cs"/>
              </a:rPr>
            </a:br>
            <a:r>
              <a:rPr lang="en-US" sz="2000" b="1" kern="0" dirty="0" smtClean="0">
                <a:solidFill>
                  <a:schemeClr val="bg1"/>
                </a:solidFill>
                <a:effectLst>
                  <a:outerShdw blurRad="50800" dist="38100" dir="5400000" algn="t" rotWithShape="0">
                    <a:prstClr val="black">
                      <a:alpha val="40000"/>
                    </a:prstClr>
                  </a:outerShdw>
                </a:effectLst>
                <a:latin typeface="+mj-lt"/>
                <a:ea typeface="+mj-ea"/>
                <a:cs typeface="+mj-cs"/>
              </a:rPr>
              <a:t>Financial &amp; Operational Overview</a:t>
            </a:r>
            <a:endParaRPr kumimoji="0" lang="en-US" sz="2000" b="1" i="0" u="none" strike="noStrike" kern="0" cap="none" spc="0" normalizeH="0" baseline="0" noProof="0" dirty="0">
              <a:ln>
                <a:noFill/>
              </a:ln>
              <a:solidFill>
                <a:schemeClr val="bg1"/>
              </a:solidFill>
              <a:effectLst>
                <a:outerShdw blurRad="50800" dist="38100" dir="5400000" algn="t" rotWithShape="0">
                  <a:prstClr val="black">
                    <a:alpha val="40000"/>
                  </a:prstClr>
                </a:outerShdw>
              </a:effectLst>
              <a:uLnTx/>
              <a:uFillTx/>
              <a:latin typeface="+mj-lt"/>
              <a:ea typeface="+mj-ea"/>
              <a:cs typeface="+mj-cs"/>
            </a:endParaRPr>
          </a:p>
        </p:txBody>
      </p:sp>
      <p:graphicFrame>
        <p:nvGraphicFramePr>
          <p:cNvPr id="2" name="Objeto 1"/>
          <p:cNvGraphicFramePr>
            <a:graphicFrameLocks noChangeAspect="1"/>
          </p:cNvGraphicFramePr>
          <p:nvPr>
            <p:extLst>
              <p:ext uri="{D42A27DB-BD31-4B8C-83A1-F6EECF244321}">
                <p14:modId xmlns:p14="http://schemas.microsoft.com/office/powerpoint/2010/main" val="1095335670"/>
              </p:ext>
            </p:extLst>
          </p:nvPr>
        </p:nvGraphicFramePr>
        <p:xfrm>
          <a:off x="635000" y="1751013"/>
          <a:ext cx="7750175" cy="4987925"/>
        </p:xfrm>
        <a:graphic>
          <a:graphicData uri="http://schemas.openxmlformats.org/presentationml/2006/ole">
            <mc:AlternateContent xmlns:mc="http://schemas.openxmlformats.org/markup-compatibility/2006">
              <mc:Choice xmlns:v="urn:schemas-microsoft-com:vml" Requires="v">
                <p:oleObj spid="_x0000_s56369" name="Hoja de cálculo" r:id="rId3" imgW="8448609" imgH="5438892" progId="Excel.Sheet.12">
                  <p:link updateAutomatic="1"/>
                </p:oleObj>
              </mc:Choice>
              <mc:Fallback>
                <p:oleObj name="Hoja de cálculo" r:id="rId3" imgW="8448609" imgH="5438892" progId="Excel.Sheet.12">
                  <p:link updateAutomatic="1"/>
                  <p:pic>
                    <p:nvPicPr>
                      <p:cNvPr id="0" name=""/>
                      <p:cNvPicPr/>
                      <p:nvPr/>
                    </p:nvPicPr>
                    <p:blipFill>
                      <a:blip r:embed="rId4"/>
                      <a:stretch>
                        <a:fillRect/>
                      </a:stretch>
                    </p:blipFill>
                    <p:spPr>
                      <a:xfrm>
                        <a:off x="635000" y="1751013"/>
                        <a:ext cx="7750175" cy="4987925"/>
                      </a:xfrm>
                      <a:prstGeom prst="rect">
                        <a:avLst/>
                      </a:prstGeom>
                    </p:spPr>
                  </p:pic>
                </p:oleObj>
              </mc:Fallback>
            </mc:AlternateContent>
          </a:graphicData>
        </a:graphic>
      </p:graphicFrame>
      <p:sp>
        <p:nvSpPr>
          <p:cNvPr id="8" name="4 Rectángulo"/>
          <p:cNvSpPr/>
          <p:nvPr/>
        </p:nvSpPr>
        <p:spPr>
          <a:xfrm>
            <a:off x="7596336" y="1751393"/>
            <a:ext cx="788156" cy="44859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23"/>
          <p:cNvSpPr txBox="1">
            <a:spLocks noChangeArrowheads="1"/>
          </p:cNvSpPr>
          <p:nvPr>
            <p:custDataLst>
              <p:tags r:id="rId2"/>
            </p:custDataLst>
          </p:nvPr>
        </p:nvSpPr>
        <p:spPr bwMode="gray">
          <a:xfrm>
            <a:off x="725206" y="2137177"/>
            <a:ext cx="3932197" cy="1896345"/>
          </a:xfrm>
          <a:prstGeom prst="rect">
            <a:avLst/>
          </a:prstGeom>
          <a:noFill/>
          <a:ln w="9525" algn="ctr">
            <a:solidFill>
              <a:srgbClr val="006600"/>
            </a:solidFill>
            <a:round/>
            <a:headEnd/>
            <a:tailEnd/>
          </a:ln>
        </p:spPr>
        <p:txBody>
          <a:bodyPr/>
          <a:lstStyle/>
          <a:p>
            <a:pPr algn="ctr" eaLnBrk="0" hangingPunct="0">
              <a:spcBef>
                <a:spcPct val="20000"/>
              </a:spcBef>
              <a:buClr>
                <a:schemeClr val="accent1"/>
              </a:buClr>
              <a:buSzPct val="90000"/>
            </a:pPr>
            <a:endParaRPr lang="es-AR"/>
          </a:p>
        </p:txBody>
      </p:sp>
      <p:sp>
        <p:nvSpPr>
          <p:cNvPr id="3" name="2 Marcador de número de diapositiva"/>
          <p:cNvSpPr>
            <a:spLocks noGrp="1"/>
          </p:cNvSpPr>
          <p:nvPr>
            <p:ph type="sldNum" sz="quarter" idx="10"/>
          </p:nvPr>
        </p:nvSpPr>
        <p:spPr>
          <a:xfrm>
            <a:off x="7010400" y="6492875"/>
            <a:ext cx="2133600" cy="365125"/>
          </a:xfrm>
        </p:spPr>
        <p:txBody>
          <a:bodyPr/>
          <a:lstStyle/>
          <a:p>
            <a:fld id="{C6BCF7D2-3053-413E-9E32-52F964C4B820}" type="slidenum">
              <a:rPr lang="es-AR" smtClean="0"/>
              <a:pPr/>
              <a:t>12</a:t>
            </a:fld>
            <a:endParaRPr lang="es-AR" dirty="0"/>
          </a:p>
        </p:txBody>
      </p:sp>
      <p:sp>
        <p:nvSpPr>
          <p:cNvPr id="5" name="Rectangle 4"/>
          <p:cNvSpPr txBox="1">
            <a:spLocks noChangeArrowheads="1"/>
          </p:cNvSpPr>
          <p:nvPr/>
        </p:nvSpPr>
        <p:spPr bwMode="gray">
          <a:xfrm>
            <a:off x="5162550" y="450850"/>
            <a:ext cx="3733800" cy="396875"/>
          </a:xfrm>
          <a:prstGeom prst="rect">
            <a:avLst/>
          </a:prstGeom>
        </p:spPr>
        <p:txBody>
          <a:bodyPr vert="horz" lIns="91440" tIns="45720" rIns="91440" bIns="45720" rtlCol="0" anchor="ctr">
            <a:noAutofit/>
          </a:bodyPr>
          <a:lstStyle/>
          <a:p>
            <a:pPr lvl="0" algn="r" defTabSz="728663">
              <a:lnSpc>
                <a:spcPts val="2700"/>
              </a:lnSpc>
              <a:defRPr/>
            </a:pPr>
            <a:r>
              <a:rPr lang="en-US" sz="2000" b="1" kern="0" dirty="0" smtClean="0">
                <a:solidFill>
                  <a:schemeClr val="bg1"/>
                </a:solidFill>
                <a:effectLst>
                  <a:outerShdw blurRad="50800" dist="38100" dir="5400000" algn="t" rotWithShape="0">
                    <a:prstClr val="black">
                      <a:alpha val="40000"/>
                    </a:prstClr>
                  </a:outerShdw>
                </a:effectLst>
                <a:latin typeface="+mj-lt"/>
                <a:ea typeface="+mj-ea"/>
                <a:cs typeface="+mj-cs"/>
              </a:rPr>
              <a:t>Net Debt</a:t>
            </a:r>
            <a:endParaRPr kumimoji="0" lang="en-US" sz="2000" b="1" i="0" u="none" strike="noStrike" kern="0" cap="none" spc="0" normalizeH="0" baseline="0" noProof="0" dirty="0">
              <a:ln>
                <a:noFill/>
              </a:ln>
              <a:solidFill>
                <a:schemeClr val="bg1"/>
              </a:solidFill>
              <a:effectLst>
                <a:outerShdw blurRad="50800" dist="38100" dir="5400000" algn="t" rotWithShape="0">
                  <a:prstClr val="black">
                    <a:alpha val="40000"/>
                  </a:prstClr>
                </a:outerShdw>
              </a:effectLst>
              <a:uLnTx/>
              <a:uFillTx/>
              <a:latin typeface="+mj-lt"/>
              <a:ea typeface="+mj-ea"/>
              <a:cs typeface="+mj-cs"/>
            </a:endParaRPr>
          </a:p>
        </p:txBody>
      </p:sp>
      <p:sp>
        <p:nvSpPr>
          <p:cNvPr id="6" name="Text Box 16"/>
          <p:cNvSpPr txBox="1">
            <a:spLocks noChangeArrowheads="1"/>
          </p:cNvSpPr>
          <p:nvPr>
            <p:custDataLst>
              <p:tags r:id="rId3"/>
            </p:custDataLst>
          </p:nvPr>
        </p:nvSpPr>
        <p:spPr bwMode="auto">
          <a:xfrm>
            <a:off x="731520" y="4101044"/>
            <a:ext cx="3931920" cy="339725"/>
          </a:xfrm>
          <a:prstGeom prst="rect">
            <a:avLst/>
          </a:prstGeom>
          <a:solidFill>
            <a:srgbClr val="007345"/>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eaLnBrk="0" hangingPunct="0"/>
            <a:r>
              <a:rPr lang="en-US" sz="1200" b="1" dirty="0" smtClean="0">
                <a:solidFill>
                  <a:srgbClr val="F8F8F8"/>
                </a:solidFill>
                <a:latin typeface="Arial" pitchFamily="34" charset="0"/>
              </a:rPr>
              <a:t>4Q13 Debt Currency Structure</a:t>
            </a:r>
            <a:endParaRPr lang="en-US" sz="1200" baseline="30000" dirty="0" smtClean="0">
              <a:solidFill>
                <a:srgbClr val="F8F8F8"/>
              </a:solidFill>
              <a:latin typeface="Arial" pitchFamily="34" charset="0"/>
            </a:endParaRPr>
          </a:p>
        </p:txBody>
      </p:sp>
      <p:sp>
        <p:nvSpPr>
          <p:cNvPr id="7" name="Text Box 23"/>
          <p:cNvSpPr txBox="1">
            <a:spLocks noChangeArrowheads="1"/>
          </p:cNvSpPr>
          <p:nvPr>
            <p:custDataLst>
              <p:tags r:id="rId4"/>
            </p:custDataLst>
          </p:nvPr>
        </p:nvSpPr>
        <p:spPr bwMode="gray">
          <a:xfrm>
            <a:off x="725206" y="4463734"/>
            <a:ext cx="3932197" cy="2057401"/>
          </a:xfrm>
          <a:prstGeom prst="rect">
            <a:avLst/>
          </a:prstGeom>
          <a:noFill/>
          <a:ln w="9525" algn="ctr">
            <a:solidFill>
              <a:srgbClr val="006600"/>
            </a:solidFill>
            <a:round/>
            <a:headEnd/>
            <a:tailEnd/>
          </a:ln>
        </p:spPr>
        <p:txBody>
          <a:bodyPr/>
          <a:lstStyle/>
          <a:p>
            <a:pPr algn="ctr" eaLnBrk="0" hangingPunct="0">
              <a:spcBef>
                <a:spcPct val="20000"/>
              </a:spcBef>
              <a:buClr>
                <a:schemeClr val="accent1"/>
              </a:buClr>
              <a:buSzPct val="90000"/>
            </a:pPr>
            <a:endParaRPr lang="es-AR"/>
          </a:p>
        </p:txBody>
      </p:sp>
      <p:sp>
        <p:nvSpPr>
          <p:cNvPr id="8" name="Text Box 16"/>
          <p:cNvSpPr txBox="1">
            <a:spLocks noChangeArrowheads="1"/>
          </p:cNvSpPr>
          <p:nvPr>
            <p:custDataLst>
              <p:tags r:id="rId5"/>
            </p:custDataLst>
          </p:nvPr>
        </p:nvSpPr>
        <p:spPr bwMode="auto">
          <a:xfrm>
            <a:off x="731520" y="1772816"/>
            <a:ext cx="3931920" cy="339725"/>
          </a:xfrm>
          <a:prstGeom prst="rect">
            <a:avLst/>
          </a:prstGeom>
          <a:solidFill>
            <a:srgbClr val="007345"/>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eaLnBrk="0" hangingPunct="0"/>
            <a:r>
              <a:rPr lang="en-US" sz="1200" b="1" dirty="0" smtClean="0">
                <a:solidFill>
                  <a:srgbClr val="F8F8F8"/>
                </a:solidFill>
                <a:latin typeface="Arial" pitchFamily="34" charset="0"/>
              </a:rPr>
              <a:t>4Q13 Net debt (</a:t>
            </a:r>
            <a:r>
              <a:rPr lang="en-US" sz="1200" dirty="0" smtClean="0">
                <a:solidFill>
                  <a:srgbClr val="F8F8F8"/>
                </a:solidFill>
                <a:latin typeface="Arial" pitchFamily="34" charset="0"/>
              </a:rPr>
              <a:t>$ millions)</a:t>
            </a:r>
            <a:endParaRPr lang="en-US" sz="1200" baseline="30000" dirty="0">
              <a:solidFill>
                <a:srgbClr val="F8F8F8"/>
              </a:solidFill>
              <a:latin typeface="Arial" pitchFamily="34" charset="0"/>
            </a:endParaRPr>
          </a:p>
        </p:txBody>
      </p:sp>
      <p:sp>
        <p:nvSpPr>
          <p:cNvPr id="10" name="Text Box 16"/>
          <p:cNvSpPr txBox="1">
            <a:spLocks noChangeArrowheads="1"/>
          </p:cNvSpPr>
          <p:nvPr>
            <p:custDataLst>
              <p:tags r:id="rId6"/>
            </p:custDataLst>
          </p:nvPr>
        </p:nvSpPr>
        <p:spPr bwMode="auto">
          <a:xfrm>
            <a:off x="4747260" y="1772816"/>
            <a:ext cx="3931920" cy="339725"/>
          </a:xfrm>
          <a:prstGeom prst="rect">
            <a:avLst/>
          </a:prstGeom>
          <a:solidFill>
            <a:srgbClr val="007345"/>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eaLnBrk="0" hangingPunct="0"/>
            <a:r>
              <a:rPr lang="en-US" sz="1200" b="1" dirty="0" smtClean="0">
                <a:solidFill>
                  <a:srgbClr val="F8F8F8"/>
                </a:solidFill>
                <a:latin typeface="Arial" pitchFamily="34" charset="0"/>
              </a:rPr>
              <a:t>4Q13 Debt Term Structure</a:t>
            </a:r>
            <a:endParaRPr lang="en-US" sz="1200" baseline="30000" dirty="0">
              <a:solidFill>
                <a:srgbClr val="F8F8F8"/>
              </a:solidFill>
              <a:latin typeface="Arial" pitchFamily="34" charset="0"/>
            </a:endParaRPr>
          </a:p>
        </p:txBody>
      </p:sp>
      <p:sp>
        <p:nvSpPr>
          <p:cNvPr id="11" name="Text Box 23"/>
          <p:cNvSpPr txBox="1">
            <a:spLocks noChangeArrowheads="1"/>
          </p:cNvSpPr>
          <p:nvPr>
            <p:custDataLst>
              <p:tags r:id="rId7"/>
            </p:custDataLst>
          </p:nvPr>
        </p:nvSpPr>
        <p:spPr bwMode="gray">
          <a:xfrm>
            <a:off x="4740946" y="2139635"/>
            <a:ext cx="3932197" cy="1893888"/>
          </a:xfrm>
          <a:prstGeom prst="rect">
            <a:avLst/>
          </a:prstGeom>
          <a:noFill/>
          <a:ln w="9525" algn="ctr">
            <a:solidFill>
              <a:srgbClr val="006600"/>
            </a:solidFill>
            <a:round/>
            <a:headEnd/>
            <a:tailEnd/>
          </a:ln>
        </p:spPr>
        <p:txBody>
          <a:bodyPr/>
          <a:lstStyle/>
          <a:p>
            <a:pPr algn="ctr" eaLnBrk="0" hangingPunct="0">
              <a:spcBef>
                <a:spcPct val="20000"/>
              </a:spcBef>
              <a:buClr>
                <a:schemeClr val="accent1"/>
              </a:buClr>
              <a:buSzPct val="90000"/>
            </a:pPr>
            <a:endParaRPr lang="es-AR"/>
          </a:p>
        </p:txBody>
      </p:sp>
      <p:sp>
        <p:nvSpPr>
          <p:cNvPr id="12" name="Canto dobrado 35"/>
          <p:cNvSpPr/>
          <p:nvPr/>
        </p:nvSpPr>
        <p:spPr bwMode="auto">
          <a:xfrm>
            <a:off x="4725992" y="4113215"/>
            <a:ext cx="3931919" cy="2400300"/>
          </a:xfrm>
          <a:prstGeom prst="foldedCorner">
            <a:avLst/>
          </a:prstGeom>
          <a:solidFill>
            <a:schemeClr val="bg2">
              <a:lumMod val="40000"/>
              <a:lumOff val="6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chemeClr val="accent1"/>
              </a:buClr>
              <a:buSzPct val="90000"/>
              <a:buFont typeface="Wingdings" pitchFamily="2" charset="2"/>
              <a:buNone/>
              <a:tabLst/>
            </a:pPr>
            <a:endParaRPr kumimoji="0" lang="pt-BR" sz="2000" b="0" i="0" u="none" strike="noStrike" cap="none" normalizeH="0" baseline="0" dirty="0" smtClean="0">
              <a:ln>
                <a:noFill/>
              </a:ln>
              <a:solidFill>
                <a:schemeClr val="accent2"/>
              </a:solidFill>
              <a:effectLst/>
              <a:latin typeface="News Gothic MT" pitchFamily="34" charset="0"/>
            </a:endParaRPr>
          </a:p>
        </p:txBody>
      </p:sp>
      <p:sp>
        <p:nvSpPr>
          <p:cNvPr id="13" name="Rectangle 7"/>
          <p:cNvSpPr>
            <a:spLocks noChangeArrowheads="1"/>
          </p:cNvSpPr>
          <p:nvPr/>
        </p:nvSpPr>
        <p:spPr bwMode="auto">
          <a:xfrm>
            <a:off x="4737314" y="4295259"/>
            <a:ext cx="3744416" cy="1738938"/>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lvl="1">
              <a:buClr>
                <a:schemeClr val="tx1"/>
              </a:buClr>
              <a:buBlip>
                <a:blip r:embed="rId9"/>
              </a:buBlip>
            </a:pPr>
            <a:endParaRPr lang="en-US" sz="1100" dirty="0" smtClean="0">
              <a:solidFill>
                <a:schemeClr val="tx1"/>
              </a:solidFill>
              <a:latin typeface="Arial" pitchFamily="34" charset="0"/>
              <a:ea typeface="Arial" pitchFamily="34" charset="0"/>
            </a:endParaRPr>
          </a:p>
          <a:p>
            <a:pPr lvl="1">
              <a:spcBef>
                <a:spcPts val="600"/>
              </a:spcBef>
              <a:spcAft>
                <a:spcPts val="600"/>
              </a:spcAft>
              <a:buClr>
                <a:schemeClr val="tx1"/>
              </a:buClr>
              <a:buBlip>
                <a:blip r:embed="rId9"/>
              </a:buBlip>
            </a:pPr>
            <a:r>
              <a:rPr lang="en-US" sz="1200" b="1" dirty="0" smtClean="0">
                <a:solidFill>
                  <a:schemeClr val="tx1"/>
                </a:solidFill>
                <a:latin typeface="Arial" pitchFamily="34" charset="0"/>
                <a:ea typeface="Arial" pitchFamily="34" charset="0"/>
              </a:rPr>
              <a:t>Total debt as of December 31, 2012, stands at $</a:t>
            </a:r>
            <a:r>
              <a:rPr lang="en-US" sz="1200" b="1" dirty="0" smtClean="0">
                <a:latin typeface="Arial" pitchFamily="34" charset="0"/>
                <a:ea typeface="Arial" pitchFamily="34" charset="0"/>
              </a:rPr>
              <a:t>657.1</a:t>
            </a:r>
            <a:r>
              <a:rPr lang="en-US" sz="1200" b="1" dirty="0" smtClean="0">
                <a:solidFill>
                  <a:schemeClr val="tx1"/>
                </a:solidFill>
                <a:latin typeface="Arial" pitchFamily="34" charset="0"/>
                <a:ea typeface="Arial" pitchFamily="34" charset="0"/>
              </a:rPr>
              <a:t> million</a:t>
            </a:r>
          </a:p>
          <a:p>
            <a:pPr lvl="1">
              <a:spcBef>
                <a:spcPts val="600"/>
              </a:spcBef>
              <a:spcAft>
                <a:spcPts val="600"/>
              </a:spcAft>
              <a:buClr>
                <a:schemeClr val="tx1"/>
              </a:buClr>
              <a:buBlip>
                <a:blip r:embed="rId9"/>
              </a:buBlip>
            </a:pPr>
            <a:r>
              <a:rPr lang="en-US" sz="1200" b="1" dirty="0" smtClean="0">
                <a:latin typeface="Arial" pitchFamily="34" charset="0"/>
                <a:ea typeface="Arial" pitchFamily="34" charset="0"/>
              </a:rPr>
              <a:t>Our debt structure increased from 60% long term to 66% during 4Q13</a:t>
            </a:r>
            <a:endParaRPr lang="en-US" sz="1200" b="1" dirty="0" smtClean="0">
              <a:solidFill>
                <a:schemeClr val="tx1"/>
              </a:solidFill>
              <a:latin typeface="Arial" pitchFamily="34" charset="0"/>
              <a:ea typeface="Arial" pitchFamily="34" charset="0"/>
            </a:endParaRPr>
          </a:p>
          <a:p>
            <a:pPr lvl="1">
              <a:spcBef>
                <a:spcPts val="600"/>
              </a:spcBef>
              <a:spcAft>
                <a:spcPts val="600"/>
              </a:spcAft>
              <a:buClr>
                <a:schemeClr val="tx1"/>
              </a:buClr>
              <a:buBlip>
                <a:blip r:embed="rId9"/>
              </a:buBlip>
            </a:pPr>
            <a:r>
              <a:rPr lang="en-US" sz="1200" b="1" dirty="0" smtClean="0">
                <a:solidFill>
                  <a:schemeClr val="tx1"/>
                </a:solidFill>
                <a:latin typeface="Arial" pitchFamily="34" charset="0"/>
                <a:ea typeface="Arial" pitchFamily="34" charset="0"/>
              </a:rPr>
              <a:t>Net debt stands at $320.3 million</a:t>
            </a:r>
          </a:p>
          <a:p>
            <a:pPr lvl="1">
              <a:buClr>
                <a:schemeClr val="tx1"/>
              </a:buClr>
            </a:pPr>
            <a:endParaRPr lang="en-US" sz="1200" b="1" dirty="0" smtClean="0">
              <a:solidFill>
                <a:schemeClr val="tx1"/>
              </a:solidFill>
              <a:latin typeface="Arial" pitchFamily="34" charset="0"/>
              <a:ea typeface="Arial" pitchFamily="34" charset="0"/>
            </a:endParaRPr>
          </a:p>
        </p:txBody>
      </p:sp>
      <p:graphicFrame>
        <p:nvGraphicFramePr>
          <p:cNvPr id="2" name="Objeto 1"/>
          <p:cNvGraphicFramePr>
            <a:graphicFrameLocks noChangeAspect="1"/>
          </p:cNvGraphicFramePr>
          <p:nvPr>
            <p:extLst>
              <p:ext uri="{D42A27DB-BD31-4B8C-83A1-F6EECF244321}">
                <p14:modId xmlns:p14="http://schemas.microsoft.com/office/powerpoint/2010/main" val="2057985605"/>
              </p:ext>
            </p:extLst>
          </p:nvPr>
        </p:nvGraphicFramePr>
        <p:xfrm>
          <a:off x="874713" y="2365375"/>
          <a:ext cx="3527425" cy="1879600"/>
        </p:xfrm>
        <a:graphic>
          <a:graphicData uri="http://schemas.openxmlformats.org/presentationml/2006/ole">
            <mc:AlternateContent xmlns:mc="http://schemas.openxmlformats.org/markup-compatibility/2006">
              <mc:Choice xmlns:v="urn:schemas-microsoft-com:vml" Requires="v">
                <p:oleObj spid="_x0000_s13437" name="Hoja de cálculo" r:id="rId10" imgW="4810076" imgH="2562210" progId="Excel.Sheet.12">
                  <p:link updateAutomatic="1"/>
                </p:oleObj>
              </mc:Choice>
              <mc:Fallback>
                <p:oleObj name="Hoja de cálculo" r:id="rId10" imgW="4810076" imgH="2562210" progId="Excel.Sheet.12">
                  <p:link updateAutomatic="1"/>
                  <p:pic>
                    <p:nvPicPr>
                      <p:cNvPr id="0" name=""/>
                      <p:cNvPicPr/>
                      <p:nvPr/>
                    </p:nvPicPr>
                    <p:blipFill>
                      <a:blip r:embed="rId11"/>
                      <a:stretch>
                        <a:fillRect/>
                      </a:stretch>
                    </p:blipFill>
                    <p:spPr>
                      <a:xfrm>
                        <a:off x="874713" y="2365375"/>
                        <a:ext cx="3527425" cy="1879600"/>
                      </a:xfrm>
                      <a:prstGeom prst="rect">
                        <a:avLst/>
                      </a:prstGeom>
                    </p:spPr>
                  </p:pic>
                </p:oleObj>
              </mc:Fallback>
            </mc:AlternateContent>
          </a:graphicData>
        </a:graphic>
      </p:graphicFrame>
      <p:graphicFrame>
        <p:nvGraphicFramePr>
          <p:cNvPr id="4" name="Objeto 3"/>
          <p:cNvGraphicFramePr>
            <a:graphicFrameLocks noChangeAspect="1"/>
          </p:cNvGraphicFramePr>
          <p:nvPr>
            <p:extLst>
              <p:ext uri="{D42A27DB-BD31-4B8C-83A1-F6EECF244321}">
                <p14:modId xmlns:p14="http://schemas.microsoft.com/office/powerpoint/2010/main" val="491419687"/>
              </p:ext>
            </p:extLst>
          </p:nvPr>
        </p:nvGraphicFramePr>
        <p:xfrm>
          <a:off x="5162550" y="2158014"/>
          <a:ext cx="3327699" cy="1854670"/>
        </p:xfrm>
        <a:graphic>
          <a:graphicData uri="http://schemas.openxmlformats.org/presentationml/2006/ole">
            <mc:AlternateContent xmlns:mc="http://schemas.openxmlformats.org/markup-compatibility/2006">
              <mc:Choice xmlns:v="urn:schemas-microsoft-com:vml" Requires="v">
                <p:oleObj spid="_x0000_s13438" name="Hoja de cálculo" r:id="rId12" imgW="4905366" imgH="2733617" progId="Excel.Sheet.12">
                  <p:link updateAutomatic="1"/>
                </p:oleObj>
              </mc:Choice>
              <mc:Fallback>
                <p:oleObj name="Hoja de cálculo" r:id="rId12" imgW="4905366" imgH="2733617" progId="Excel.Sheet.12">
                  <p:link updateAutomatic="1"/>
                  <p:pic>
                    <p:nvPicPr>
                      <p:cNvPr id="0" name=""/>
                      <p:cNvPicPr/>
                      <p:nvPr/>
                    </p:nvPicPr>
                    <p:blipFill>
                      <a:blip r:embed="rId13"/>
                      <a:stretch>
                        <a:fillRect/>
                      </a:stretch>
                    </p:blipFill>
                    <p:spPr>
                      <a:xfrm>
                        <a:off x="5162550" y="2158014"/>
                        <a:ext cx="3327699" cy="1854670"/>
                      </a:xfrm>
                      <a:prstGeom prst="rect">
                        <a:avLst/>
                      </a:prstGeom>
                    </p:spPr>
                  </p:pic>
                </p:oleObj>
              </mc:Fallback>
            </mc:AlternateContent>
          </a:graphicData>
        </a:graphic>
      </p:graphicFrame>
      <p:graphicFrame>
        <p:nvGraphicFramePr>
          <p:cNvPr id="14" name="Objeto 13"/>
          <p:cNvGraphicFramePr>
            <a:graphicFrameLocks noChangeAspect="1"/>
          </p:cNvGraphicFramePr>
          <p:nvPr>
            <p:extLst>
              <p:ext uri="{D42A27DB-BD31-4B8C-83A1-F6EECF244321}">
                <p14:modId xmlns:p14="http://schemas.microsoft.com/office/powerpoint/2010/main" val="2913666737"/>
              </p:ext>
            </p:extLst>
          </p:nvPr>
        </p:nvGraphicFramePr>
        <p:xfrm>
          <a:off x="1147763" y="4594225"/>
          <a:ext cx="3224212" cy="1797050"/>
        </p:xfrm>
        <a:graphic>
          <a:graphicData uri="http://schemas.openxmlformats.org/presentationml/2006/ole">
            <mc:AlternateContent xmlns:mc="http://schemas.openxmlformats.org/markup-compatibility/2006">
              <mc:Choice xmlns:v="urn:schemas-microsoft-com:vml" Requires="v">
                <p:oleObj spid="_x0000_s13439" name="Hoja de cálculo" r:id="rId14" imgW="4905366" imgH="2733617" progId="Excel.Sheet.12">
                  <p:link updateAutomatic="1"/>
                </p:oleObj>
              </mc:Choice>
              <mc:Fallback>
                <p:oleObj name="Hoja de cálculo" r:id="rId14" imgW="4905366" imgH="2733617" progId="Excel.Sheet.12">
                  <p:link updateAutomatic="1"/>
                  <p:pic>
                    <p:nvPicPr>
                      <p:cNvPr id="0" name=""/>
                      <p:cNvPicPr/>
                      <p:nvPr/>
                    </p:nvPicPr>
                    <p:blipFill>
                      <a:blip r:embed="rId15"/>
                      <a:stretch>
                        <a:fillRect/>
                      </a:stretch>
                    </p:blipFill>
                    <p:spPr>
                      <a:xfrm>
                        <a:off x="1147763" y="4594225"/>
                        <a:ext cx="3224212" cy="1797050"/>
                      </a:xfrm>
                      <a:prstGeom prst="rect">
                        <a:avLst/>
                      </a:prstGeom>
                    </p:spPr>
                  </p:pic>
                </p:oleObj>
              </mc:Fallback>
            </mc:AlternateContent>
          </a:graphicData>
        </a:graphic>
      </p:graphicFrame>
      <p:sp>
        <p:nvSpPr>
          <p:cNvPr id="18" name="CuadroTexto 17"/>
          <p:cNvSpPr txBox="1"/>
          <p:nvPr/>
        </p:nvSpPr>
        <p:spPr>
          <a:xfrm>
            <a:off x="1619672" y="2180063"/>
            <a:ext cx="864096" cy="230832"/>
          </a:xfrm>
          <a:prstGeom prst="rect">
            <a:avLst/>
          </a:prstGeom>
          <a:noFill/>
        </p:spPr>
        <p:txBody>
          <a:bodyPr wrap="square" rtlCol="0">
            <a:spAutoFit/>
          </a:bodyPr>
          <a:lstStyle/>
          <a:p>
            <a:r>
              <a:rPr lang="es-AR" sz="900" b="1" dirty="0">
                <a:solidFill>
                  <a:srgbClr val="7030A0"/>
                </a:solidFill>
              </a:rPr>
              <a:t>657.1</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0"/>
          </p:nvPr>
        </p:nvSpPr>
        <p:spPr>
          <a:xfrm>
            <a:off x="7010400" y="6492875"/>
            <a:ext cx="2133600" cy="365125"/>
          </a:xfrm>
        </p:spPr>
        <p:txBody>
          <a:bodyPr/>
          <a:lstStyle/>
          <a:p>
            <a:fld id="{C6BCF7D2-3053-413E-9E32-52F964C4B820}" type="slidenum">
              <a:rPr lang="es-AR" smtClean="0"/>
              <a:pPr/>
              <a:t>13</a:t>
            </a:fld>
            <a:endParaRPr lang="es-AR" dirty="0"/>
          </a:p>
        </p:txBody>
      </p:sp>
      <p:sp>
        <p:nvSpPr>
          <p:cNvPr id="4" name="Rectangle 1"/>
          <p:cNvSpPr>
            <a:spLocks noChangeArrowheads="1"/>
          </p:cNvSpPr>
          <p:nvPr/>
        </p:nvSpPr>
        <p:spPr bwMode="auto">
          <a:xfrm>
            <a:off x="259080" y="2363262"/>
            <a:ext cx="8610599"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1"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This press release contains forward-looking statements that are based on our current expectations, assumptions, estimates and projections about us and our industry.  These forward-looking statements can be identified by words or phrases such as “anticipate,” “forecast”, “believe,” “continue,” “estimate,” “expect,” “intend,” “is/are likely to,” “may,” “plan,” “should,” “would,” or other similar expressions.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0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000" b="0" i="1"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The forward-looking statements included in this press</a:t>
            </a:r>
            <a:r>
              <a:rPr kumimoji="0" lang="en-US" sz="1000" b="0" i="1" u="none" strike="noStrike" cap="none" normalizeH="0" dirty="0" smtClean="0">
                <a:ln>
                  <a:noFill/>
                </a:ln>
                <a:solidFill>
                  <a:schemeClr val="tx1"/>
                </a:solidFill>
                <a:effectLst/>
                <a:latin typeface="Arial" pitchFamily="34" charset="0"/>
                <a:ea typeface="Calibri" pitchFamily="34" charset="0"/>
                <a:cs typeface="Times New Roman" pitchFamily="18" charset="0"/>
              </a:rPr>
              <a:t> release</a:t>
            </a:r>
            <a:r>
              <a:rPr kumimoji="0" lang="en-US" sz="1000" b="0" i="1"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relate to, among others: (</a:t>
            </a:r>
            <a:r>
              <a:rPr kumimoji="0" lang="en-US" sz="1000" b="0" i="1"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i</a:t>
            </a:r>
            <a:r>
              <a:rPr kumimoji="0" lang="en-US" sz="1000" b="0" i="1"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our business prospects and future results of operations; (ii) the implementation of our business strategy, including our development of the </a:t>
            </a:r>
            <a:r>
              <a:rPr kumimoji="0" lang="en-US" sz="1000" b="0" i="1"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Ivinhema</a:t>
            </a:r>
            <a:r>
              <a:rPr kumimoji="0" lang="en-US" sz="1000" b="0" i="1"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project; (iii) our plans relating to acquisitions, joint ventures, strategic alliances or divestitures; (iv) the implementation of our financing strategy and capital expenditure plan; (v) the maintenance of our relationships with customers; (vi) the competitive nature of the industries in which we operate; (vii) the cost and availability of financing; (viii) future demand for the commodities we produce; (ix) international prices for commodities; (x) the condition of our land holdings; (xi) the development of the logistics and infrastructure for transportation of our productions in the countries where we operate; (xii) the performance of the South American and world economies; (xiii) weather and other natural phenomena; (xiv) the relative value of the Brazilian Real, the Argentine Peso, and the Uruguayan Peso compared to other currencies; and (xv) developments in, or changes to, the laws, regulations and governmental policies governing our business, including environmental laws and regulations.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1"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These forward-looking statements involve various risks and uncertainties.  Although we believe that our expectations expressed in these forward-looking statements are reasonable, our expectations may turn out to be incorrect.  Our actual results could be materially different from our expectations.  In light of the risks and uncertainties described above, the estimates and forward-looking statements discussed in this press release might not occur, and our future results and our performance may differ materially from those expressed in these forward-looking statements due to, inclusive, but not limited to, the factors mentioned above.  Because of these uncertainties, you should not make any investment decision based on these estimates and forward-looking statements.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1"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The forward-looking statements made in this press release related only to events or information as of the date on which the statements are made in this press release.  We undertake no obligation to update any forward-looking statements to reflect events or circumstances after the date on which the statements are made or to reflect the occurrence of unanticipated events.</a:t>
            </a:r>
            <a:endParaRPr kumimoji="0" lang="en-US" sz="1000" b="0" i="0" u="none" strike="noStrike" cap="none" normalizeH="0" baseline="0" dirty="0" smtClean="0">
              <a:ln>
                <a:noFill/>
              </a:ln>
              <a:solidFill>
                <a:schemeClr val="tx1"/>
              </a:solidFill>
              <a:effectLst/>
              <a:latin typeface="Arial" pitchFamily="34" charset="0"/>
            </a:endParaRPr>
          </a:p>
        </p:txBody>
      </p:sp>
      <p:sp>
        <p:nvSpPr>
          <p:cNvPr id="5" name="Rectangle 4"/>
          <p:cNvSpPr txBox="1">
            <a:spLocks noChangeArrowheads="1"/>
          </p:cNvSpPr>
          <p:nvPr/>
        </p:nvSpPr>
        <p:spPr bwMode="gray">
          <a:xfrm>
            <a:off x="5162550" y="450850"/>
            <a:ext cx="3733800" cy="396875"/>
          </a:xfrm>
          <a:prstGeom prst="rect">
            <a:avLst/>
          </a:prstGeom>
        </p:spPr>
        <p:txBody>
          <a:bodyPr vert="horz" lIns="91440" tIns="45720" rIns="91440" bIns="45720" rtlCol="0" anchor="ctr">
            <a:noAutofit/>
          </a:bodyPr>
          <a:lstStyle/>
          <a:p>
            <a:pPr lvl="0" algn="r" defTabSz="728663">
              <a:lnSpc>
                <a:spcPts val="2700"/>
              </a:lnSpc>
              <a:defRPr/>
            </a:pPr>
            <a:r>
              <a:rPr lang="en-US" sz="2000" b="1" kern="0" dirty="0" smtClean="0">
                <a:solidFill>
                  <a:schemeClr val="bg1"/>
                </a:solidFill>
                <a:effectLst>
                  <a:outerShdw blurRad="50800" dist="38100" dir="5400000" algn="t" rotWithShape="0">
                    <a:prstClr val="black">
                      <a:alpha val="40000"/>
                    </a:prstClr>
                  </a:outerShdw>
                </a:effectLst>
                <a:latin typeface="+mj-lt"/>
                <a:ea typeface="+mj-ea"/>
                <a:cs typeface="+mj-cs"/>
              </a:rPr>
              <a:t>Disclaimer</a:t>
            </a:r>
            <a:endParaRPr kumimoji="0" lang="en-US" sz="2000" b="1" i="0" u="none" strike="noStrike" kern="0" cap="none" spc="0" normalizeH="0" baseline="0" noProof="0" dirty="0">
              <a:ln>
                <a:noFill/>
              </a:ln>
              <a:solidFill>
                <a:schemeClr val="bg1"/>
              </a:solidFill>
              <a:effectLst>
                <a:outerShdw blurRad="50800" dist="38100" dir="5400000" algn="t" rotWithShape="0">
                  <a:prstClr val="black">
                    <a:alpha val="40000"/>
                  </a:prst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0"/>
          </p:nvPr>
        </p:nvSpPr>
        <p:spPr/>
        <p:txBody>
          <a:bodyPr/>
          <a:lstStyle/>
          <a:p>
            <a:fld id="{C6BCF7D2-3053-413E-9E32-52F964C4B820}" type="slidenum">
              <a:rPr lang="es-ES" smtClean="0"/>
              <a:pPr/>
              <a:t>14</a:t>
            </a:fld>
            <a:endParaRPr lang="es-ES"/>
          </a:p>
        </p:txBody>
      </p:sp>
      <p:pic>
        <p:nvPicPr>
          <p:cNvPr id="6" name="Imagem 5" descr="Adecoagro_apres_closing-page.jpg"/>
          <p:cNvPicPr>
            <a:picLocks noChangeAspect="1"/>
          </p:cNvPicPr>
          <p:nvPr/>
        </p:nvPicPr>
        <p:blipFill>
          <a:blip r:embed="rId2" cstate="print"/>
          <a:stretch>
            <a:fillRect/>
          </a:stretch>
        </p:blipFill>
        <p:spPr>
          <a:xfrm>
            <a:off x="0" y="-9525"/>
            <a:ext cx="9180000" cy="6885000"/>
          </a:xfrm>
          <a:prstGeom prst="rect">
            <a:avLst/>
          </a:prstGeom>
        </p:spPr>
      </p:pic>
      <p:sp>
        <p:nvSpPr>
          <p:cNvPr id="568321" name="Rectangle 1"/>
          <p:cNvSpPr>
            <a:spLocks noChangeArrowheads="1"/>
          </p:cNvSpPr>
          <p:nvPr/>
        </p:nvSpPr>
        <p:spPr bwMode="auto">
          <a:xfrm>
            <a:off x="6574473" y="4209922"/>
            <a:ext cx="2158047" cy="23391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lumMod val="20000"/>
                    <a:lumOff val="80000"/>
                  </a:schemeClr>
                </a:solidFill>
                <a:effectLst/>
                <a:latin typeface="Arial" pitchFamily="34" charset="0"/>
                <a:ea typeface="Arial" pitchFamily="34" charset="0"/>
                <a:cs typeface="Times New Roman" pitchFamily="18" charset="0"/>
              </a:rPr>
              <a:t>Investor Relations</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pt-BR" sz="1000" b="0" i="0" u="none" strike="noStrike" cap="none" normalizeH="0" baseline="0" dirty="0" smtClean="0">
              <a:ln>
                <a:noFill/>
              </a:ln>
              <a:solidFill>
                <a:srgbClr val="008A00"/>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tx1"/>
                </a:solidFill>
                <a:effectLst/>
                <a:latin typeface="Arial" pitchFamily="34" charset="0"/>
                <a:ea typeface="Arial" pitchFamily="34" charset="0"/>
                <a:cs typeface="Arial" pitchFamily="34" charset="0"/>
              </a:rPr>
              <a:t>Charlie Boero </a:t>
            </a:r>
            <a:r>
              <a:rPr lang="en-GB" sz="1000" b="1" dirty="0" smtClean="0">
                <a:solidFill>
                  <a:schemeClr val="tx1"/>
                </a:solidFill>
                <a:latin typeface="Arial" pitchFamily="34" charset="0"/>
                <a:ea typeface="Arial" pitchFamily="34" charset="0"/>
              </a:rPr>
              <a:t>H</a:t>
            </a:r>
            <a:r>
              <a:rPr kumimoji="0" lang="en-GB" sz="1000" b="1" i="0" u="none" strike="noStrike" cap="none" normalizeH="0" baseline="0" dirty="0" smtClean="0">
                <a:ln>
                  <a:noFill/>
                </a:ln>
                <a:solidFill>
                  <a:schemeClr val="tx1"/>
                </a:solidFill>
                <a:effectLst/>
                <a:latin typeface="Arial" pitchFamily="34" charset="0"/>
                <a:ea typeface="Arial" pitchFamily="34" charset="0"/>
                <a:cs typeface="Arial" pitchFamily="34" charset="0"/>
              </a:rPr>
              <a:t>ughes</a:t>
            </a:r>
            <a:endParaRPr kumimoji="0" lang="pt-BR" sz="1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tx1"/>
                </a:solidFill>
                <a:effectLst/>
                <a:latin typeface="Arial" pitchFamily="34" charset="0"/>
                <a:ea typeface="Arial" pitchFamily="34" charset="0"/>
                <a:cs typeface="Arial" pitchFamily="34" charset="0"/>
              </a:rPr>
              <a:t>CFO</a:t>
            </a:r>
          </a:p>
          <a:p>
            <a:pPr marL="0" marR="0" lvl="0" indent="0" algn="r" defTabSz="914400" rtl="0" eaLnBrk="0" fontAlgn="base" latinLnBrk="0" hangingPunct="0">
              <a:lnSpc>
                <a:spcPct val="100000"/>
              </a:lnSpc>
              <a:spcBef>
                <a:spcPct val="0"/>
              </a:spcBef>
              <a:spcAft>
                <a:spcPct val="0"/>
              </a:spcAft>
              <a:buClrTx/>
              <a:buSzTx/>
              <a:buFontTx/>
              <a:buNone/>
              <a:tabLst/>
            </a:pPr>
            <a:endParaRPr kumimoji="0" lang="pt-BR" sz="1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tx1"/>
                </a:solidFill>
                <a:effectLst/>
                <a:latin typeface="Arial" pitchFamily="34" charset="0"/>
                <a:ea typeface="Arial" pitchFamily="34" charset="0"/>
                <a:cs typeface="Arial" pitchFamily="34" charset="0"/>
              </a:rPr>
              <a:t>Hernan Walker</a:t>
            </a:r>
            <a:endParaRPr kumimoji="0" lang="pt-BR" sz="1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ea typeface="Arial" pitchFamily="34" charset="0"/>
                <a:cs typeface="Arial" pitchFamily="34" charset="0"/>
              </a:rPr>
              <a:t>IR Manager</a:t>
            </a:r>
            <a:endParaRPr kumimoji="0" lang="pt-BR" sz="1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pitchFamily="34" charset="0"/>
              <a:ea typeface="Arial" pitchFamily="34" charset="0"/>
              <a:cs typeface="Times New Roman"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pitchFamily="34" charset="0"/>
              <a:ea typeface="Arial" pitchFamily="34" charset="0"/>
              <a:cs typeface="Times New Roman"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lumMod val="20000"/>
                    <a:lumOff val="80000"/>
                  </a:schemeClr>
                </a:solidFill>
                <a:effectLst/>
                <a:latin typeface="Arial" pitchFamily="34" charset="0"/>
                <a:ea typeface="Arial" pitchFamily="34" charset="0"/>
                <a:cs typeface="Times New Roman" pitchFamily="18" charset="0"/>
              </a:rPr>
              <a:t>E-mail</a:t>
            </a:r>
            <a:r>
              <a:rPr kumimoji="0" lang="en-US" sz="1000" b="0" i="0" u="none" strike="noStrike" cap="none" normalizeH="0" baseline="0" dirty="0" smtClean="0">
                <a:ln>
                  <a:noFill/>
                </a:ln>
                <a:solidFill>
                  <a:schemeClr val="tx1"/>
                </a:solidFill>
                <a:effectLst/>
                <a:latin typeface="Arial" pitchFamily="34" charset="0"/>
                <a:ea typeface="Arial" pitchFamily="34" charset="0"/>
                <a:cs typeface="Times New Roman" pitchFamily="18" charset="0"/>
              </a:rPr>
              <a:t/>
            </a:r>
            <a:br>
              <a:rPr kumimoji="0" lang="en-US" sz="1000" b="0" i="0" u="none" strike="noStrike" cap="none" normalizeH="0" baseline="0" dirty="0" smtClean="0">
                <a:ln>
                  <a:noFill/>
                </a:ln>
                <a:solidFill>
                  <a:schemeClr val="tx1"/>
                </a:solidFill>
                <a:effectLst/>
                <a:latin typeface="Arial" pitchFamily="34" charset="0"/>
                <a:ea typeface="Arial" pitchFamily="34" charset="0"/>
                <a:cs typeface="Times New Roman" pitchFamily="18" charset="0"/>
              </a:rPr>
            </a:br>
            <a:r>
              <a:rPr kumimoji="0" lang="en-US" sz="1000" b="0" i="0" strike="noStrike" cap="none" normalizeH="0" baseline="0" dirty="0" smtClean="0">
                <a:ln>
                  <a:noFill/>
                </a:ln>
                <a:solidFill>
                  <a:schemeClr val="tx1"/>
                </a:solidFill>
                <a:effectLst/>
                <a:latin typeface="Arial" pitchFamily="34" charset="0"/>
                <a:ea typeface="Arial" pitchFamily="34" charset="0"/>
                <a:cs typeface="Arial" pitchFamily="34" charset="0"/>
                <a:hlinkClick r:id="rId3"/>
              </a:rPr>
              <a:t>ir@adecoagro.com</a:t>
            </a:r>
            <a:endParaRPr kumimoji="0" lang="en-US" sz="1000" b="0" i="0"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pt-BR"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lumMod val="20000"/>
                    <a:lumOff val="80000"/>
                  </a:schemeClr>
                </a:solidFill>
                <a:effectLst/>
                <a:latin typeface="Arial" pitchFamily="34" charset="0"/>
                <a:ea typeface="Arial" pitchFamily="34" charset="0"/>
                <a:cs typeface="Times New Roman" pitchFamily="18" charset="0"/>
              </a:rPr>
              <a:t>Website</a:t>
            </a:r>
            <a:r>
              <a:rPr kumimoji="0" lang="en-US" sz="1000" b="0" i="0" u="none" strike="noStrike" cap="none" normalizeH="0" baseline="0" dirty="0" smtClean="0">
                <a:ln>
                  <a:noFill/>
                </a:ln>
                <a:solidFill>
                  <a:schemeClr val="tx1"/>
                </a:solidFill>
                <a:effectLst/>
                <a:latin typeface="Arial" pitchFamily="34" charset="0"/>
                <a:ea typeface="Arial" pitchFamily="34" charset="0"/>
                <a:cs typeface="Times New Roman" pitchFamily="18" charset="0"/>
              </a:rPr>
              <a:t/>
            </a:r>
            <a:br>
              <a:rPr kumimoji="0" lang="en-US" sz="1000" b="0" i="0" u="none" strike="noStrike" cap="none" normalizeH="0" baseline="0" dirty="0" smtClean="0">
                <a:ln>
                  <a:noFill/>
                </a:ln>
                <a:solidFill>
                  <a:schemeClr val="tx1"/>
                </a:solidFill>
                <a:effectLst/>
                <a:latin typeface="Arial" pitchFamily="34" charset="0"/>
                <a:ea typeface="Arial" pitchFamily="34" charset="0"/>
                <a:cs typeface="Times New Roman" pitchFamily="18" charset="0"/>
              </a:rPr>
            </a:br>
            <a:r>
              <a:rPr kumimoji="0" lang="en-GB" sz="1000" b="0" i="0" u="none" strike="noStrike" cap="none" normalizeH="0" baseline="0" dirty="0" smtClean="0">
                <a:ln>
                  <a:noFill/>
                </a:ln>
                <a:solidFill>
                  <a:srgbClr val="005837"/>
                </a:solidFill>
                <a:effectLst/>
                <a:latin typeface="Arial" pitchFamily="34" charset="0"/>
                <a:ea typeface="Arial" pitchFamily="34" charset="0"/>
                <a:cs typeface="Arial" pitchFamily="34" charset="0"/>
                <a:hlinkClick r:id="rId4"/>
              </a:rPr>
              <a:t>www.adecoagro.com</a:t>
            </a:r>
            <a:endParaRPr kumimoji="0" lang="en-GB" sz="1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p:cNvGraphicFramePr>
            <a:graphicFrameLocks noChangeAspect="1"/>
          </p:cNvGraphicFramePr>
          <p:nvPr>
            <p:extLst>
              <p:ext uri="{D42A27DB-BD31-4B8C-83A1-F6EECF244321}">
                <p14:modId xmlns:p14="http://schemas.microsoft.com/office/powerpoint/2010/main" val="1758237547"/>
              </p:ext>
            </p:extLst>
          </p:nvPr>
        </p:nvGraphicFramePr>
        <p:xfrm>
          <a:off x="1061607" y="2065678"/>
          <a:ext cx="7139539" cy="2440920"/>
        </p:xfrm>
        <a:graphic>
          <a:graphicData uri="http://schemas.openxmlformats.org/presentationml/2006/ole">
            <mc:AlternateContent xmlns:mc="http://schemas.openxmlformats.org/markup-compatibility/2006">
              <mc:Choice xmlns:v="urn:schemas-microsoft-com:vml" Requires="v">
                <p:oleObj spid="_x0000_s59489" name="Hoja de cálculo" r:id="rId5" imgW="6124688" imgH="2095494" progId="Excel.Sheet.12">
                  <p:link updateAutomatic="1"/>
                </p:oleObj>
              </mc:Choice>
              <mc:Fallback>
                <p:oleObj name="Hoja de cálculo" r:id="rId5" imgW="6124688" imgH="2095494" progId="Excel.Sheet.12">
                  <p:link updateAutomatic="1"/>
                  <p:pic>
                    <p:nvPicPr>
                      <p:cNvPr id="0" name=""/>
                      <p:cNvPicPr/>
                      <p:nvPr/>
                    </p:nvPicPr>
                    <p:blipFill>
                      <a:blip r:embed="rId6"/>
                      <a:stretch>
                        <a:fillRect/>
                      </a:stretch>
                    </p:blipFill>
                    <p:spPr>
                      <a:xfrm>
                        <a:off x="1061607" y="2065678"/>
                        <a:ext cx="7139539" cy="2440920"/>
                      </a:xfrm>
                      <a:prstGeom prst="rect">
                        <a:avLst/>
                      </a:prstGeom>
                    </p:spPr>
                  </p:pic>
                </p:oleObj>
              </mc:Fallback>
            </mc:AlternateContent>
          </a:graphicData>
        </a:graphic>
      </p:graphicFrame>
      <p:sp>
        <p:nvSpPr>
          <p:cNvPr id="8" name="Text Box 16"/>
          <p:cNvSpPr txBox="1">
            <a:spLocks noChangeArrowheads="1"/>
          </p:cNvSpPr>
          <p:nvPr>
            <p:custDataLst>
              <p:tags r:id="rId2"/>
            </p:custDataLst>
          </p:nvPr>
        </p:nvSpPr>
        <p:spPr bwMode="auto">
          <a:xfrm>
            <a:off x="567052" y="1371574"/>
            <a:ext cx="7934324" cy="339725"/>
          </a:xfrm>
          <a:prstGeom prst="rect">
            <a:avLst/>
          </a:prstGeom>
          <a:noFill/>
          <a:ln w="9525" algn="ctr">
            <a:noFill/>
            <a:miter lim="800000"/>
            <a:headEnd/>
            <a:tailEnd/>
          </a:ln>
        </p:spPr>
        <p:txBody>
          <a:bodyPr wrap="none" anchor="ctr"/>
          <a:lstStyle/>
          <a:p>
            <a:pPr algn="ctr" eaLnBrk="0" hangingPunct="0"/>
            <a:r>
              <a:rPr lang="en-US" sz="1600" b="1" dirty="0" smtClean="0">
                <a:solidFill>
                  <a:srgbClr val="007345"/>
                </a:solidFill>
                <a:latin typeface="Arial" pitchFamily="34" charset="0"/>
              </a:rPr>
              <a:t>Sugarcane Crushing</a:t>
            </a:r>
          </a:p>
        </p:txBody>
      </p:sp>
      <p:sp>
        <p:nvSpPr>
          <p:cNvPr id="11" name="10 CuadroTexto"/>
          <p:cNvSpPr txBox="1"/>
          <p:nvPr/>
        </p:nvSpPr>
        <p:spPr>
          <a:xfrm>
            <a:off x="5956670" y="1627121"/>
            <a:ext cx="936104" cy="246221"/>
          </a:xfrm>
          <a:prstGeom prst="rect">
            <a:avLst/>
          </a:prstGeom>
          <a:noFill/>
        </p:spPr>
        <p:txBody>
          <a:bodyPr wrap="square" rtlCol="0">
            <a:spAutoFit/>
          </a:bodyPr>
          <a:lstStyle/>
          <a:p>
            <a:pPr algn="ctr"/>
            <a:r>
              <a:rPr lang="es-AR" sz="1000" b="1" i="1" dirty="0" smtClean="0">
                <a:solidFill>
                  <a:srgbClr val="7030A0"/>
                </a:solidFill>
                <a:latin typeface="Calibri" pitchFamily="34" charset="0"/>
                <a:cs typeface="Calibri" pitchFamily="34" charset="0"/>
              </a:rPr>
              <a:t> +43%</a:t>
            </a:r>
            <a:endParaRPr lang="es-AR" sz="1000" b="1" i="1" dirty="0">
              <a:solidFill>
                <a:srgbClr val="7030A0"/>
              </a:solidFill>
              <a:latin typeface="Calibri" pitchFamily="34" charset="0"/>
              <a:cs typeface="Calibri" pitchFamily="34" charset="0"/>
            </a:endParaRPr>
          </a:p>
        </p:txBody>
      </p:sp>
      <p:sp>
        <p:nvSpPr>
          <p:cNvPr id="12" name="Freeform 76"/>
          <p:cNvSpPr>
            <a:spLocks/>
          </p:cNvSpPr>
          <p:nvPr/>
        </p:nvSpPr>
        <p:spPr bwMode="auto">
          <a:xfrm rot="11730985" flipH="1">
            <a:off x="6292750" y="1904782"/>
            <a:ext cx="364537" cy="265461"/>
          </a:xfrm>
          <a:custGeom>
            <a:avLst/>
            <a:gdLst>
              <a:gd name="T0" fmla="*/ 920 w 920"/>
              <a:gd name="T1" fmla="*/ 1230 h 1457"/>
              <a:gd name="T2" fmla="*/ 596 w 920"/>
              <a:gd name="T3" fmla="*/ 1457 h 1457"/>
              <a:gd name="T4" fmla="*/ 628 w 920"/>
              <a:gd name="T5" fmla="*/ 1271 h 1457"/>
              <a:gd name="T6" fmla="*/ 107 w 920"/>
              <a:gd name="T7" fmla="*/ 0 h 1457"/>
              <a:gd name="T8" fmla="*/ 678 w 920"/>
              <a:gd name="T9" fmla="*/ 1012 h 1457"/>
              <a:gd name="T10" fmla="*/ 713 w 920"/>
              <a:gd name="T11" fmla="*/ 836 h 1457"/>
              <a:gd name="T12" fmla="*/ 920 w 920"/>
              <a:gd name="T13" fmla="*/ 1230 h 1457"/>
              <a:gd name="T14" fmla="*/ 0 60000 65536"/>
              <a:gd name="T15" fmla="*/ 0 60000 65536"/>
              <a:gd name="T16" fmla="*/ 0 60000 65536"/>
              <a:gd name="T17" fmla="*/ 0 60000 65536"/>
              <a:gd name="T18" fmla="*/ 0 60000 65536"/>
              <a:gd name="T19" fmla="*/ 0 60000 65536"/>
              <a:gd name="T20" fmla="*/ 0 60000 65536"/>
              <a:gd name="T21" fmla="*/ 0 w 920"/>
              <a:gd name="T22" fmla="*/ 0 h 1457"/>
              <a:gd name="T23" fmla="*/ 920 w 920"/>
              <a:gd name="T24" fmla="*/ 1457 h 14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20" h="1457">
                <a:moveTo>
                  <a:pt x="920" y="1230"/>
                </a:moveTo>
                <a:lnTo>
                  <a:pt x="596" y="1457"/>
                </a:lnTo>
                <a:lnTo>
                  <a:pt x="628" y="1271"/>
                </a:lnTo>
                <a:cubicBezTo>
                  <a:pt x="243" y="965"/>
                  <a:pt x="0" y="561"/>
                  <a:pt x="107" y="0"/>
                </a:cubicBezTo>
                <a:cubicBezTo>
                  <a:pt x="31" y="529"/>
                  <a:pt x="292" y="812"/>
                  <a:pt x="678" y="1012"/>
                </a:cubicBezTo>
                <a:lnTo>
                  <a:pt x="713" y="836"/>
                </a:lnTo>
                <a:lnTo>
                  <a:pt x="920" y="1230"/>
                </a:lnTo>
                <a:close/>
              </a:path>
            </a:pathLst>
          </a:custGeom>
          <a:solidFill>
            <a:schemeClr val="bg2">
              <a:lumMod val="40000"/>
              <a:lumOff val="60000"/>
            </a:schemeClr>
          </a:solidFill>
          <a:ln>
            <a:headEnd/>
            <a:tailEnd/>
          </a:ln>
        </p:spPr>
        <p:style>
          <a:lnRef idx="0">
            <a:schemeClr val="accent2"/>
          </a:lnRef>
          <a:fillRef idx="3">
            <a:schemeClr val="accent2"/>
          </a:fillRef>
          <a:effectRef idx="3">
            <a:schemeClr val="accent2"/>
          </a:effectRef>
          <a:fontRef idx="minor">
            <a:schemeClr val="lt1"/>
          </a:fontRef>
        </p:style>
        <p:txBody>
          <a:bodyPr/>
          <a:lstStyle/>
          <a:p>
            <a:endParaRPr lang="es-AR"/>
          </a:p>
        </p:txBody>
      </p:sp>
      <p:sp>
        <p:nvSpPr>
          <p:cNvPr id="13" name="12 CuadroTexto"/>
          <p:cNvSpPr txBox="1"/>
          <p:nvPr/>
        </p:nvSpPr>
        <p:spPr>
          <a:xfrm>
            <a:off x="2541293" y="2853539"/>
            <a:ext cx="936104" cy="246221"/>
          </a:xfrm>
          <a:prstGeom prst="rect">
            <a:avLst/>
          </a:prstGeom>
          <a:noFill/>
        </p:spPr>
        <p:txBody>
          <a:bodyPr wrap="square" rtlCol="0">
            <a:spAutoFit/>
          </a:bodyPr>
          <a:lstStyle/>
          <a:p>
            <a:pPr algn="ctr"/>
            <a:r>
              <a:rPr lang="es-AR" sz="1000" b="1" i="1" dirty="0" smtClean="0">
                <a:solidFill>
                  <a:schemeClr val="tx1"/>
                </a:solidFill>
                <a:latin typeface="Calibri" pitchFamily="34" charset="0"/>
                <a:cs typeface="Calibri" pitchFamily="34" charset="0"/>
              </a:rPr>
              <a:t> +</a:t>
            </a:r>
            <a:r>
              <a:rPr lang="es-AR" sz="1000" b="1" i="1" dirty="0" smtClean="0">
                <a:solidFill>
                  <a:srgbClr val="7030A0"/>
                </a:solidFill>
                <a:latin typeface="Calibri" pitchFamily="34" charset="0"/>
                <a:cs typeface="Calibri" pitchFamily="34" charset="0"/>
              </a:rPr>
              <a:t>29%</a:t>
            </a:r>
            <a:endParaRPr lang="es-AR" sz="1000" b="1" i="1" dirty="0">
              <a:solidFill>
                <a:srgbClr val="7030A0"/>
              </a:solidFill>
              <a:latin typeface="Calibri" pitchFamily="34" charset="0"/>
              <a:cs typeface="Calibri" pitchFamily="34" charset="0"/>
            </a:endParaRPr>
          </a:p>
        </p:txBody>
      </p:sp>
      <p:sp>
        <p:nvSpPr>
          <p:cNvPr id="14" name="Freeform 76"/>
          <p:cNvSpPr>
            <a:spLocks/>
          </p:cNvSpPr>
          <p:nvPr/>
        </p:nvSpPr>
        <p:spPr bwMode="auto">
          <a:xfrm rot="11365431" flipH="1">
            <a:off x="2827077" y="3141286"/>
            <a:ext cx="364537" cy="265461"/>
          </a:xfrm>
          <a:custGeom>
            <a:avLst/>
            <a:gdLst>
              <a:gd name="T0" fmla="*/ 920 w 920"/>
              <a:gd name="T1" fmla="*/ 1230 h 1457"/>
              <a:gd name="T2" fmla="*/ 596 w 920"/>
              <a:gd name="T3" fmla="*/ 1457 h 1457"/>
              <a:gd name="T4" fmla="*/ 628 w 920"/>
              <a:gd name="T5" fmla="*/ 1271 h 1457"/>
              <a:gd name="T6" fmla="*/ 107 w 920"/>
              <a:gd name="T7" fmla="*/ 0 h 1457"/>
              <a:gd name="T8" fmla="*/ 678 w 920"/>
              <a:gd name="T9" fmla="*/ 1012 h 1457"/>
              <a:gd name="T10" fmla="*/ 713 w 920"/>
              <a:gd name="T11" fmla="*/ 836 h 1457"/>
              <a:gd name="T12" fmla="*/ 920 w 920"/>
              <a:gd name="T13" fmla="*/ 1230 h 1457"/>
              <a:gd name="T14" fmla="*/ 0 60000 65536"/>
              <a:gd name="T15" fmla="*/ 0 60000 65536"/>
              <a:gd name="T16" fmla="*/ 0 60000 65536"/>
              <a:gd name="T17" fmla="*/ 0 60000 65536"/>
              <a:gd name="T18" fmla="*/ 0 60000 65536"/>
              <a:gd name="T19" fmla="*/ 0 60000 65536"/>
              <a:gd name="T20" fmla="*/ 0 60000 65536"/>
              <a:gd name="T21" fmla="*/ 0 w 920"/>
              <a:gd name="T22" fmla="*/ 0 h 1457"/>
              <a:gd name="T23" fmla="*/ 920 w 920"/>
              <a:gd name="T24" fmla="*/ 1457 h 14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20" h="1457">
                <a:moveTo>
                  <a:pt x="920" y="1230"/>
                </a:moveTo>
                <a:lnTo>
                  <a:pt x="596" y="1457"/>
                </a:lnTo>
                <a:lnTo>
                  <a:pt x="628" y="1271"/>
                </a:lnTo>
                <a:cubicBezTo>
                  <a:pt x="243" y="965"/>
                  <a:pt x="0" y="561"/>
                  <a:pt x="107" y="0"/>
                </a:cubicBezTo>
                <a:cubicBezTo>
                  <a:pt x="31" y="529"/>
                  <a:pt x="292" y="812"/>
                  <a:pt x="678" y="1012"/>
                </a:cubicBezTo>
                <a:lnTo>
                  <a:pt x="713" y="836"/>
                </a:lnTo>
                <a:lnTo>
                  <a:pt x="920" y="1230"/>
                </a:lnTo>
                <a:close/>
              </a:path>
            </a:pathLst>
          </a:custGeom>
          <a:solidFill>
            <a:schemeClr val="bg2">
              <a:lumMod val="40000"/>
              <a:lumOff val="60000"/>
            </a:schemeClr>
          </a:solidFill>
          <a:ln>
            <a:headEnd/>
            <a:tailEnd/>
          </a:ln>
        </p:spPr>
        <p:style>
          <a:lnRef idx="0">
            <a:schemeClr val="accent2"/>
          </a:lnRef>
          <a:fillRef idx="3">
            <a:schemeClr val="accent2"/>
          </a:fillRef>
          <a:effectRef idx="3">
            <a:schemeClr val="accent2"/>
          </a:effectRef>
          <a:fontRef idx="minor">
            <a:schemeClr val="lt1"/>
          </a:fontRef>
        </p:style>
        <p:txBody>
          <a:bodyPr/>
          <a:lstStyle/>
          <a:p>
            <a:endParaRPr lang="es-AR"/>
          </a:p>
        </p:txBody>
      </p:sp>
      <p:sp>
        <p:nvSpPr>
          <p:cNvPr id="16" name="Rectangle 4"/>
          <p:cNvSpPr txBox="1">
            <a:spLocks noChangeArrowheads="1"/>
          </p:cNvSpPr>
          <p:nvPr/>
        </p:nvSpPr>
        <p:spPr bwMode="gray">
          <a:xfrm>
            <a:off x="4631377" y="450850"/>
            <a:ext cx="4264973" cy="396875"/>
          </a:xfrm>
          <a:prstGeom prst="rect">
            <a:avLst/>
          </a:prstGeom>
        </p:spPr>
        <p:txBody>
          <a:bodyPr vert="horz" lIns="91440" tIns="45720" rIns="91440" bIns="45720" rtlCol="0" anchor="ctr">
            <a:noAutofit/>
          </a:bodyPr>
          <a:lstStyle/>
          <a:p>
            <a:pPr marL="0" marR="0" lvl="0" indent="0" algn="r" defTabSz="728663" rtl="0" eaLnBrk="1" fontAlgn="base" latinLnBrk="0" hangingPunct="1">
              <a:lnSpc>
                <a:spcPts val="2700"/>
              </a:lnSpc>
              <a:spcBef>
                <a:spcPct val="0"/>
              </a:spcBef>
              <a:spcAft>
                <a:spcPct val="0"/>
              </a:spcAft>
              <a:buClrTx/>
              <a:buSzTx/>
              <a:buFontTx/>
              <a:buNone/>
              <a:tabLst/>
              <a:defRPr/>
            </a:pPr>
            <a:r>
              <a:rPr kumimoji="0" lang="en-US" sz="2000" b="1" i="0" u="none" strike="noStrike" kern="0" cap="none" spc="0" normalizeH="0" baseline="0" noProof="0" dirty="0" smtClean="0">
                <a:ln>
                  <a:noFill/>
                </a:ln>
                <a:solidFill>
                  <a:schemeClr val="bg1"/>
                </a:solidFill>
                <a:effectLst>
                  <a:outerShdw blurRad="50800" dist="38100" dir="5400000" algn="t" rotWithShape="0">
                    <a:prstClr val="black">
                      <a:alpha val="40000"/>
                    </a:prstClr>
                  </a:outerShdw>
                </a:effectLst>
                <a:uLnTx/>
                <a:uFillTx/>
                <a:latin typeface="+mj-lt"/>
                <a:ea typeface="+mj-ea"/>
                <a:cs typeface="+mj-cs"/>
              </a:rPr>
              <a:t>S</a:t>
            </a:r>
            <a:r>
              <a:rPr lang="en-US" sz="2000" b="1" kern="0" dirty="0" err="1" smtClean="0">
                <a:solidFill>
                  <a:schemeClr val="bg1"/>
                </a:solidFill>
                <a:effectLst>
                  <a:outerShdw blurRad="50800" dist="38100" dir="5400000" algn="t" rotWithShape="0">
                    <a:prstClr val="black">
                      <a:alpha val="40000"/>
                    </a:prstClr>
                  </a:outerShdw>
                </a:effectLst>
                <a:latin typeface="+mj-lt"/>
                <a:ea typeface="+mj-ea"/>
                <a:cs typeface="+mj-cs"/>
              </a:rPr>
              <a:t>ugar</a:t>
            </a:r>
            <a:r>
              <a:rPr lang="en-US" sz="2000" b="1" kern="0" dirty="0" smtClean="0">
                <a:solidFill>
                  <a:schemeClr val="bg1"/>
                </a:solidFill>
                <a:effectLst>
                  <a:outerShdw blurRad="50800" dist="38100" dir="5400000" algn="t" rotWithShape="0">
                    <a:prstClr val="black">
                      <a:alpha val="40000"/>
                    </a:prstClr>
                  </a:outerShdw>
                </a:effectLst>
                <a:latin typeface="+mj-lt"/>
                <a:ea typeface="+mj-ea"/>
                <a:cs typeface="+mj-cs"/>
              </a:rPr>
              <a:t>, Ethanol &amp; Energy Business</a:t>
            </a:r>
            <a:r>
              <a:rPr kumimoji="0" lang="en-US" sz="2000" b="1" i="0" u="none" strike="noStrike" kern="0" cap="none" spc="0" normalizeH="0" baseline="0" noProof="0" dirty="0" smtClean="0">
                <a:ln>
                  <a:noFill/>
                </a:ln>
                <a:solidFill>
                  <a:schemeClr val="bg1"/>
                </a:solidFill>
                <a:effectLst>
                  <a:outerShdw blurRad="50800" dist="38100" dir="5400000" algn="t" rotWithShape="0">
                    <a:prstClr val="black">
                      <a:alpha val="40000"/>
                    </a:prstClr>
                  </a:outerShdw>
                </a:effectLst>
                <a:uLnTx/>
                <a:uFillTx/>
                <a:latin typeface="+mj-lt"/>
                <a:ea typeface="+mj-ea"/>
                <a:cs typeface="+mj-cs"/>
              </a:rPr>
              <a:t> </a:t>
            </a:r>
          </a:p>
          <a:p>
            <a:pPr marL="0" marR="0" lvl="0" indent="0" algn="r" defTabSz="728663" rtl="0" eaLnBrk="1" fontAlgn="base" latinLnBrk="0" hangingPunct="1">
              <a:lnSpc>
                <a:spcPts val="2700"/>
              </a:lnSpc>
              <a:spcBef>
                <a:spcPct val="0"/>
              </a:spcBef>
              <a:spcAft>
                <a:spcPct val="0"/>
              </a:spcAft>
              <a:buClrTx/>
              <a:buSzTx/>
              <a:buFontTx/>
              <a:buNone/>
              <a:tabLst/>
              <a:defRPr/>
            </a:pPr>
            <a:r>
              <a:rPr lang="en-US" sz="2000" b="1" kern="0" dirty="0" smtClean="0">
                <a:solidFill>
                  <a:schemeClr val="bg1"/>
                </a:solidFill>
                <a:effectLst>
                  <a:outerShdw blurRad="50800" dist="38100" dir="5400000" algn="t" rotWithShape="0">
                    <a:prstClr val="black">
                      <a:alpha val="40000"/>
                    </a:prstClr>
                  </a:outerShdw>
                </a:effectLst>
                <a:latin typeface="+mj-lt"/>
                <a:ea typeface="+mj-ea"/>
                <a:cs typeface="+mj-cs"/>
              </a:rPr>
              <a:t>Operational Performance</a:t>
            </a:r>
            <a:endParaRPr kumimoji="0" lang="en-US" sz="2000" b="1" i="0" u="none" strike="noStrike" kern="0" cap="none" spc="0" normalizeH="0" baseline="0" noProof="0" dirty="0" smtClean="0">
              <a:ln>
                <a:noFill/>
              </a:ln>
              <a:solidFill>
                <a:schemeClr val="bg1"/>
              </a:solidFill>
              <a:effectLst>
                <a:outerShdw blurRad="50800" dist="38100" dir="5400000" algn="t" rotWithShape="0">
                  <a:prstClr val="black">
                    <a:alpha val="40000"/>
                  </a:prstClr>
                </a:outerShdw>
              </a:effectLst>
              <a:uLnTx/>
              <a:uFillTx/>
              <a:latin typeface="+mj-lt"/>
              <a:ea typeface="+mj-ea"/>
              <a:cs typeface="+mj-cs"/>
            </a:endParaRPr>
          </a:p>
        </p:txBody>
      </p:sp>
      <p:sp>
        <p:nvSpPr>
          <p:cNvPr id="17" name="2 Marcador de número de diapositiva"/>
          <p:cNvSpPr>
            <a:spLocks noGrp="1"/>
          </p:cNvSpPr>
          <p:nvPr>
            <p:ph type="sldNum" sz="quarter" idx="10"/>
          </p:nvPr>
        </p:nvSpPr>
        <p:spPr>
          <a:xfrm>
            <a:off x="7010400" y="6520259"/>
            <a:ext cx="2133600" cy="365125"/>
          </a:xfrm>
        </p:spPr>
        <p:txBody>
          <a:bodyPr/>
          <a:lstStyle/>
          <a:p>
            <a:fld id="{C6BCF7D2-3053-413E-9E32-52F964C4B820}" type="slidenum">
              <a:rPr lang="es-AR" smtClean="0"/>
              <a:pPr/>
              <a:t>2</a:t>
            </a:fld>
            <a:endParaRPr lang="es-AR" dirty="0"/>
          </a:p>
        </p:txBody>
      </p:sp>
      <p:sp>
        <p:nvSpPr>
          <p:cNvPr id="15" name="Text Box 16"/>
          <p:cNvSpPr txBox="1">
            <a:spLocks noChangeArrowheads="1"/>
          </p:cNvSpPr>
          <p:nvPr>
            <p:custDataLst>
              <p:tags r:id="rId3"/>
            </p:custDataLst>
          </p:nvPr>
        </p:nvSpPr>
        <p:spPr bwMode="auto">
          <a:xfrm>
            <a:off x="567052" y="4686791"/>
            <a:ext cx="7934324" cy="339725"/>
          </a:xfrm>
          <a:prstGeom prst="rect">
            <a:avLst/>
          </a:prstGeom>
          <a:noFill/>
          <a:ln w="9525" algn="ctr">
            <a:noFill/>
            <a:miter lim="800000"/>
            <a:headEnd/>
            <a:tailEnd/>
          </a:ln>
        </p:spPr>
        <p:txBody>
          <a:bodyPr wrap="none" anchor="ctr"/>
          <a:lstStyle/>
          <a:p>
            <a:pPr algn="ctr" eaLnBrk="0" hangingPunct="0"/>
            <a:r>
              <a:rPr lang="en-US" sz="1600" b="1" dirty="0" smtClean="0">
                <a:solidFill>
                  <a:srgbClr val="007345"/>
                </a:solidFill>
                <a:latin typeface="Arial" pitchFamily="34" charset="0"/>
              </a:rPr>
              <a:t>Production Mix</a:t>
            </a:r>
          </a:p>
        </p:txBody>
      </p:sp>
      <p:sp>
        <p:nvSpPr>
          <p:cNvPr id="18" name="10 CuadroTexto"/>
          <p:cNvSpPr txBox="1"/>
          <p:nvPr/>
        </p:nvSpPr>
        <p:spPr>
          <a:xfrm>
            <a:off x="6424722" y="2069892"/>
            <a:ext cx="936104" cy="261610"/>
          </a:xfrm>
          <a:prstGeom prst="rect">
            <a:avLst/>
          </a:prstGeom>
          <a:noFill/>
        </p:spPr>
        <p:txBody>
          <a:bodyPr wrap="square" rtlCol="0">
            <a:spAutoFit/>
          </a:bodyPr>
          <a:lstStyle/>
          <a:p>
            <a:pPr algn="ctr"/>
            <a:r>
              <a:rPr lang="es-AR" sz="1100" b="1" i="1" dirty="0" smtClean="0">
                <a:solidFill>
                  <a:srgbClr val="7030A0"/>
                </a:solidFill>
                <a:latin typeface="Calibri" pitchFamily="34" charset="0"/>
                <a:cs typeface="Calibri" pitchFamily="34" charset="0"/>
              </a:rPr>
              <a:t>6.4</a:t>
            </a:r>
            <a:endParaRPr lang="es-AR" sz="1100" b="1" i="1" dirty="0">
              <a:solidFill>
                <a:srgbClr val="7030A0"/>
              </a:solidFill>
              <a:latin typeface="Calibri" pitchFamily="34" charset="0"/>
              <a:cs typeface="Calibri" pitchFamily="34" charset="0"/>
            </a:endParaRPr>
          </a:p>
        </p:txBody>
      </p:sp>
      <p:sp>
        <p:nvSpPr>
          <p:cNvPr id="19" name="10 CuadroTexto"/>
          <p:cNvSpPr txBox="1"/>
          <p:nvPr/>
        </p:nvSpPr>
        <p:spPr>
          <a:xfrm>
            <a:off x="5327781" y="2082529"/>
            <a:ext cx="936104" cy="261610"/>
          </a:xfrm>
          <a:prstGeom prst="rect">
            <a:avLst/>
          </a:prstGeom>
          <a:noFill/>
        </p:spPr>
        <p:txBody>
          <a:bodyPr wrap="square" rtlCol="0">
            <a:spAutoFit/>
          </a:bodyPr>
          <a:lstStyle/>
          <a:p>
            <a:pPr algn="ctr"/>
            <a:r>
              <a:rPr lang="es-AR" sz="1100" b="1" i="1" dirty="0" smtClean="0">
                <a:solidFill>
                  <a:srgbClr val="7030A0"/>
                </a:solidFill>
                <a:latin typeface="Calibri" pitchFamily="34" charset="0"/>
                <a:cs typeface="Calibri" pitchFamily="34" charset="0"/>
              </a:rPr>
              <a:t>4.5</a:t>
            </a:r>
            <a:endParaRPr lang="es-AR" sz="1100" b="1" i="1" dirty="0">
              <a:solidFill>
                <a:srgbClr val="7030A0"/>
              </a:solidFill>
              <a:latin typeface="Calibri" pitchFamily="34" charset="0"/>
              <a:cs typeface="Calibri" pitchFamily="34" charset="0"/>
            </a:endParaRPr>
          </a:p>
        </p:txBody>
      </p:sp>
      <p:graphicFrame>
        <p:nvGraphicFramePr>
          <p:cNvPr id="3" name="Objeto 2"/>
          <p:cNvGraphicFramePr>
            <a:graphicFrameLocks noChangeAspect="1"/>
          </p:cNvGraphicFramePr>
          <p:nvPr>
            <p:extLst>
              <p:ext uri="{D42A27DB-BD31-4B8C-83A1-F6EECF244321}">
                <p14:modId xmlns:p14="http://schemas.microsoft.com/office/powerpoint/2010/main" val="2132886870"/>
              </p:ext>
            </p:extLst>
          </p:nvPr>
        </p:nvGraphicFramePr>
        <p:xfrm>
          <a:off x="1133596" y="4358110"/>
          <a:ext cx="7067550" cy="2466975"/>
        </p:xfrm>
        <a:graphic>
          <a:graphicData uri="http://schemas.openxmlformats.org/presentationml/2006/ole">
            <mc:AlternateContent xmlns:mc="http://schemas.openxmlformats.org/markup-compatibility/2006">
              <mc:Choice xmlns:v="urn:schemas-microsoft-com:vml" Requires="v">
                <p:oleObj spid="_x0000_s59490" name="Hoja de cálculo" r:id="rId7" imgW="7067592" imgH="2466923" progId="Excel.Sheet.12">
                  <p:link updateAutomatic="1"/>
                </p:oleObj>
              </mc:Choice>
              <mc:Fallback>
                <p:oleObj name="Hoja de cálculo" r:id="rId7" imgW="7067592" imgH="2466923" progId="Excel.Sheet.12">
                  <p:link updateAutomatic="1"/>
                  <p:pic>
                    <p:nvPicPr>
                      <p:cNvPr id="0" name=""/>
                      <p:cNvPicPr/>
                      <p:nvPr/>
                    </p:nvPicPr>
                    <p:blipFill>
                      <a:blip r:embed="rId8"/>
                      <a:stretch>
                        <a:fillRect/>
                      </a:stretch>
                    </p:blipFill>
                    <p:spPr>
                      <a:xfrm>
                        <a:off x="1133596" y="4358110"/>
                        <a:ext cx="7067550" cy="2466975"/>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p:cNvGraphicFramePr>
            <a:graphicFrameLocks noChangeAspect="1"/>
          </p:cNvGraphicFramePr>
          <p:nvPr>
            <p:extLst>
              <p:ext uri="{D42A27DB-BD31-4B8C-83A1-F6EECF244321}">
                <p14:modId xmlns:p14="http://schemas.microsoft.com/office/powerpoint/2010/main" val="773572221"/>
              </p:ext>
            </p:extLst>
          </p:nvPr>
        </p:nvGraphicFramePr>
        <p:xfrm>
          <a:off x="1512888" y="1946275"/>
          <a:ext cx="6450012" cy="2401888"/>
        </p:xfrm>
        <a:graphic>
          <a:graphicData uri="http://schemas.openxmlformats.org/presentationml/2006/ole">
            <mc:AlternateContent xmlns:mc="http://schemas.openxmlformats.org/markup-compatibility/2006">
              <mc:Choice xmlns:v="urn:schemas-microsoft-com:vml" Requires="v">
                <p:oleObj spid="_x0000_s62554" name="Hoja de cálculo" r:id="rId4" imgW="8029661" imgH="2990864" progId="Excel.Sheet.12">
                  <p:link updateAutomatic="1"/>
                </p:oleObj>
              </mc:Choice>
              <mc:Fallback>
                <p:oleObj name="Hoja de cálculo" r:id="rId4" imgW="8029661" imgH="2990864" progId="Excel.Sheet.12">
                  <p:link updateAutomatic="1"/>
                  <p:pic>
                    <p:nvPicPr>
                      <p:cNvPr id="0" name=""/>
                      <p:cNvPicPr/>
                      <p:nvPr/>
                    </p:nvPicPr>
                    <p:blipFill>
                      <a:blip r:embed="rId5"/>
                      <a:stretch>
                        <a:fillRect/>
                      </a:stretch>
                    </p:blipFill>
                    <p:spPr>
                      <a:xfrm>
                        <a:off x="1512888" y="1946275"/>
                        <a:ext cx="6450012" cy="2401888"/>
                      </a:xfrm>
                      <a:prstGeom prst="rect">
                        <a:avLst/>
                      </a:prstGeom>
                    </p:spPr>
                  </p:pic>
                </p:oleObj>
              </mc:Fallback>
            </mc:AlternateContent>
          </a:graphicData>
        </a:graphic>
      </p:graphicFrame>
      <p:graphicFrame>
        <p:nvGraphicFramePr>
          <p:cNvPr id="3" name="Objeto 2"/>
          <p:cNvGraphicFramePr>
            <a:graphicFrameLocks noChangeAspect="1"/>
          </p:cNvGraphicFramePr>
          <p:nvPr>
            <p:extLst>
              <p:ext uri="{D42A27DB-BD31-4B8C-83A1-F6EECF244321}">
                <p14:modId xmlns:p14="http://schemas.microsoft.com/office/powerpoint/2010/main" val="1153167269"/>
              </p:ext>
            </p:extLst>
          </p:nvPr>
        </p:nvGraphicFramePr>
        <p:xfrm>
          <a:off x="1463675" y="4443413"/>
          <a:ext cx="6702425" cy="2525712"/>
        </p:xfrm>
        <a:graphic>
          <a:graphicData uri="http://schemas.openxmlformats.org/presentationml/2006/ole">
            <mc:AlternateContent xmlns:mc="http://schemas.openxmlformats.org/markup-compatibility/2006">
              <mc:Choice xmlns:v="urn:schemas-microsoft-com:vml" Requires="v">
                <p:oleObj spid="_x0000_s62555" name="Hoja de cálculo" r:id="rId6" imgW="7934372" imgH="2990864" progId="Excel.Sheet.12">
                  <p:link updateAutomatic="1"/>
                </p:oleObj>
              </mc:Choice>
              <mc:Fallback>
                <p:oleObj name="Hoja de cálculo" r:id="rId6" imgW="7934372" imgH="2990864" progId="Excel.Sheet.12">
                  <p:link updateAutomatic="1"/>
                  <p:pic>
                    <p:nvPicPr>
                      <p:cNvPr id="0" name=""/>
                      <p:cNvPicPr/>
                      <p:nvPr/>
                    </p:nvPicPr>
                    <p:blipFill>
                      <a:blip r:embed="rId7"/>
                      <a:stretch>
                        <a:fillRect/>
                      </a:stretch>
                    </p:blipFill>
                    <p:spPr>
                      <a:xfrm>
                        <a:off x="1463675" y="4443413"/>
                        <a:ext cx="6702425" cy="2525712"/>
                      </a:xfrm>
                      <a:prstGeom prst="rect">
                        <a:avLst/>
                      </a:prstGeom>
                    </p:spPr>
                  </p:pic>
                </p:oleObj>
              </mc:Fallback>
            </mc:AlternateContent>
          </a:graphicData>
        </a:graphic>
      </p:graphicFrame>
      <p:sp>
        <p:nvSpPr>
          <p:cNvPr id="4" name="Text Box 16"/>
          <p:cNvSpPr txBox="1">
            <a:spLocks noChangeArrowheads="1"/>
          </p:cNvSpPr>
          <p:nvPr>
            <p:custDataLst>
              <p:tags r:id="rId2"/>
            </p:custDataLst>
          </p:nvPr>
        </p:nvSpPr>
        <p:spPr bwMode="auto">
          <a:xfrm>
            <a:off x="755576" y="1471243"/>
            <a:ext cx="7934324" cy="339725"/>
          </a:xfrm>
          <a:prstGeom prst="rect">
            <a:avLst/>
          </a:prstGeom>
          <a:noFill/>
          <a:ln w="9525" algn="ctr">
            <a:noFill/>
            <a:miter lim="800000"/>
            <a:headEnd/>
            <a:tailEnd/>
          </a:ln>
        </p:spPr>
        <p:txBody>
          <a:bodyPr wrap="none" anchor="ctr"/>
          <a:lstStyle/>
          <a:p>
            <a:pPr algn="ctr" eaLnBrk="0" hangingPunct="0">
              <a:lnSpc>
                <a:spcPct val="150000"/>
              </a:lnSpc>
            </a:pPr>
            <a:r>
              <a:rPr lang="en-US" sz="1600" b="1" dirty="0" smtClean="0">
                <a:solidFill>
                  <a:srgbClr val="007345"/>
                </a:solidFill>
                <a:latin typeface="Arial" pitchFamily="34" charset="0"/>
              </a:rPr>
              <a:t>Sugar, Ethanol and Energy Production </a:t>
            </a:r>
          </a:p>
          <a:p>
            <a:pPr algn="ctr" eaLnBrk="0" hangingPunct="0">
              <a:lnSpc>
                <a:spcPct val="150000"/>
              </a:lnSpc>
            </a:pPr>
            <a:r>
              <a:rPr lang="en-US" sz="1600" b="1" baseline="30000" dirty="0" smtClean="0">
                <a:solidFill>
                  <a:srgbClr val="007345"/>
                </a:solidFill>
                <a:latin typeface="Arial" pitchFamily="34" charset="0"/>
              </a:rPr>
              <a:t>(thousand units)</a:t>
            </a:r>
            <a:endParaRPr lang="en-US" sz="1600" baseline="30000" dirty="0">
              <a:solidFill>
                <a:srgbClr val="007345"/>
              </a:solidFill>
              <a:latin typeface="Arial" pitchFamily="34" charset="0"/>
            </a:endParaRPr>
          </a:p>
        </p:txBody>
      </p:sp>
      <p:sp>
        <p:nvSpPr>
          <p:cNvPr id="5" name="4 CuadroTexto"/>
          <p:cNvSpPr txBox="1"/>
          <p:nvPr/>
        </p:nvSpPr>
        <p:spPr>
          <a:xfrm>
            <a:off x="1985403" y="1818193"/>
            <a:ext cx="936104" cy="246221"/>
          </a:xfrm>
          <a:prstGeom prst="rect">
            <a:avLst/>
          </a:prstGeom>
          <a:noFill/>
        </p:spPr>
        <p:txBody>
          <a:bodyPr wrap="square" rtlCol="0">
            <a:spAutoFit/>
          </a:bodyPr>
          <a:lstStyle/>
          <a:p>
            <a:pPr algn="ctr"/>
            <a:r>
              <a:rPr lang="es-AR" sz="1000" b="1" i="1" dirty="0" smtClean="0">
                <a:solidFill>
                  <a:srgbClr val="7030A0"/>
                </a:solidFill>
                <a:latin typeface="Calibri" pitchFamily="34" charset="0"/>
                <a:cs typeface="Calibri" pitchFamily="34" charset="0"/>
              </a:rPr>
              <a:t> +23%</a:t>
            </a:r>
            <a:endParaRPr lang="es-AR" sz="1000" b="1" i="1" dirty="0">
              <a:solidFill>
                <a:srgbClr val="7030A0"/>
              </a:solidFill>
              <a:latin typeface="Calibri" pitchFamily="34" charset="0"/>
              <a:cs typeface="Calibri" pitchFamily="34" charset="0"/>
            </a:endParaRPr>
          </a:p>
        </p:txBody>
      </p:sp>
      <p:sp>
        <p:nvSpPr>
          <p:cNvPr id="6" name="Freeform 76"/>
          <p:cNvSpPr>
            <a:spLocks/>
          </p:cNvSpPr>
          <p:nvPr/>
        </p:nvSpPr>
        <p:spPr bwMode="auto">
          <a:xfrm rot="11200049" flipH="1">
            <a:off x="2265493" y="2129042"/>
            <a:ext cx="364537" cy="265461"/>
          </a:xfrm>
          <a:custGeom>
            <a:avLst/>
            <a:gdLst>
              <a:gd name="T0" fmla="*/ 920 w 920"/>
              <a:gd name="T1" fmla="*/ 1230 h 1457"/>
              <a:gd name="T2" fmla="*/ 596 w 920"/>
              <a:gd name="T3" fmla="*/ 1457 h 1457"/>
              <a:gd name="T4" fmla="*/ 628 w 920"/>
              <a:gd name="T5" fmla="*/ 1271 h 1457"/>
              <a:gd name="T6" fmla="*/ 107 w 920"/>
              <a:gd name="T7" fmla="*/ 0 h 1457"/>
              <a:gd name="T8" fmla="*/ 678 w 920"/>
              <a:gd name="T9" fmla="*/ 1012 h 1457"/>
              <a:gd name="T10" fmla="*/ 713 w 920"/>
              <a:gd name="T11" fmla="*/ 836 h 1457"/>
              <a:gd name="T12" fmla="*/ 920 w 920"/>
              <a:gd name="T13" fmla="*/ 1230 h 1457"/>
              <a:gd name="T14" fmla="*/ 0 60000 65536"/>
              <a:gd name="T15" fmla="*/ 0 60000 65536"/>
              <a:gd name="T16" fmla="*/ 0 60000 65536"/>
              <a:gd name="T17" fmla="*/ 0 60000 65536"/>
              <a:gd name="T18" fmla="*/ 0 60000 65536"/>
              <a:gd name="T19" fmla="*/ 0 60000 65536"/>
              <a:gd name="T20" fmla="*/ 0 60000 65536"/>
              <a:gd name="T21" fmla="*/ 0 w 920"/>
              <a:gd name="T22" fmla="*/ 0 h 1457"/>
              <a:gd name="T23" fmla="*/ 920 w 920"/>
              <a:gd name="T24" fmla="*/ 1457 h 14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20" h="1457">
                <a:moveTo>
                  <a:pt x="920" y="1230"/>
                </a:moveTo>
                <a:lnTo>
                  <a:pt x="596" y="1457"/>
                </a:lnTo>
                <a:lnTo>
                  <a:pt x="628" y="1271"/>
                </a:lnTo>
                <a:cubicBezTo>
                  <a:pt x="243" y="965"/>
                  <a:pt x="0" y="561"/>
                  <a:pt x="107" y="0"/>
                </a:cubicBezTo>
                <a:cubicBezTo>
                  <a:pt x="31" y="529"/>
                  <a:pt x="292" y="812"/>
                  <a:pt x="678" y="1012"/>
                </a:cubicBezTo>
                <a:lnTo>
                  <a:pt x="713" y="836"/>
                </a:lnTo>
                <a:lnTo>
                  <a:pt x="920" y="1230"/>
                </a:lnTo>
                <a:close/>
              </a:path>
            </a:pathLst>
          </a:custGeom>
          <a:solidFill>
            <a:schemeClr val="bg2">
              <a:lumMod val="40000"/>
              <a:lumOff val="60000"/>
            </a:schemeClr>
          </a:solidFill>
          <a:ln>
            <a:headEnd/>
            <a:tailEnd/>
          </a:ln>
        </p:spPr>
        <p:style>
          <a:lnRef idx="0">
            <a:schemeClr val="accent2"/>
          </a:lnRef>
          <a:fillRef idx="3">
            <a:schemeClr val="accent2"/>
          </a:fillRef>
          <a:effectRef idx="3">
            <a:schemeClr val="accent2"/>
          </a:effectRef>
          <a:fontRef idx="minor">
            <a:schemeClr val="lt1"/>
          </a:fontRef>
        </p:style>
        <p:txBody>
          <a:bodyPr/>
          <a:lstStyle/>
          <a:p>
            <a:endParaRPr lang="es-AR"/>
          </a:p>
        </p:txBody>
      </p:sp>
      <p:sp>
        <p:nvSpPr>
          <p:cNvPr id="7" name="6 CuadroTexto"/>
          <p:cNvSpPr txBox="1"/>
          <p:nvPr/>
        </p:nvSpPr>
        <p:spPr>
          <a:xfrm>
            <a:off x="3949774" y="2278277"/>
            <a:ext cx="936104" cy="246221"/>
          </a:xfrm>
          <a:prstGeom prst="rect">
            <a:avLst/>
          </a:prstGeom>
          <a:noFill/>
        </p:spPr>
        <p:txBody>
          <a:bodyPr wrap="square" rtlCol="0">
            <a:spAutoFit/>
          </a:bodyPr>
          <a:lstStyle/>
          <a:p>
            <a:pPr algn="ctr"/>
            <a:r>
              <a:rPr lang="es-AR" sz="1000" b="1" i="1" dirty="0" smtClean="0">
                <a:solidFill>
                  <a:schemeClr val="tx1"/>
                </a:solidFill>
                <a:latin typeface="Calibri" pitchFamily="34" charset="0"/>
                <a:cs typeface="Calibri" pitchFamily="34" charset="0"/>
              </a:rPr>
              <a:t> </a:t>
            </a:r>
            <a:r>
              <a:rPr lang="es-AR" sz="1000" b="1" i="1" dirty="0" smtClean="0">
                <a:solidFill>
                  <a:srgbClr val="7030A0"/>
                </a:solidFill>
                <a:latin typeface="Calibri" pitchFamily="34" charset="0"/>
                <a:cs typeface="Calibri" pitchFamily="34" charset="0"/>
              </a:rPr>
              <a:t>+14%</a:t>
            </a:r>
            <a:endParaRPr lang="es-AR" sz="1000" b="1" i="1" dirty="0">
              <a:solidFill>
                <a:srgbClr val="7030A0"/>
              </a:solidFill>
              <a:latin typeface="Calibri" pitchFamily="34" charset="0"/>
              <a:cs typeface="Calibri" pitchFamily="34" charset="0"/>
            </a:endParaRPr>
          </a:p>
        </p:txBody>
      </p:sp>
      <p:sp>
        <p:nvSpPr>
          <p:cNvPr id="8" name="Freeform 76"/>
          <p:cNvSpPr>
            <a:spLocks/>
          </p:cNvSpPr>
          <p:nvPr/>
        </p:nvSpPr>
        <p:spPr bwMode="auto">
          <a:xfrm rot="11200049" flipH="1">
            <a:off x="4235558" y="2552993"/>
            <a:ext cx="364537" cy="265461"/>
          </a:xfrm>
          <a:custGeom>
            <a:avLst/>
            <a:gdLst>
              <a:gd name="T0" fmla="*/ 920 w 920"/>
              <a:gd name="T1" fmla="*/ 1230 h 1457"/>
              <a:gd name="T2" fmla="*/ 596 w 920"/>
              <a:gd name="T3" fmla="*/ 1457 h 1457"/>
              <a:gd name="T4" fmla="*/ 628 w 920"/>
              <a:gd name="T5" fmla="*/ 1271 h 1457"/>
              <a:gd name="T6" fmla="*/ 107 w 920"/>
              <a:gd name="T7" fmla="*/ 0 h 1457"/>
              <a:gd name="T8" fmla="*/ 678 w 920"/>
              <a:gd name="T9" fmla="*/ 1012 h 1457"/>
              <a:gd name="T10" fmla="*/ 713 w 920"/>
              <a:gd name="T11" fmla="*/ 836 h 1457"/>
              <a:gd name="T12" fmla="*/ 920 w 920"/>
              <a:gd name="T13" fmla="*/ 1230 h 1457"/>
              <a:gd name="T14" fmla="*/ 0 60000 65536"/>
              <a:gd name="T15" fmla="*/ 0 60000 65536"/>
              <a:gd name="T16" fmla="*/ 0 60000 65536"/>
              <a:gd name="T17" fmla="*/ 0 60000 65536"/>
              <a:gd name="T18" fmla="*/ 0 60000 65536"/>
              <a:gd name="T19" fmla="*/ 0 60000 65536"/>
              <a:gd name="T20" fmla="*/ 0 60000 65536"/>
              <a:gd name="T21" fmla="*/ 0 w 920"/>
              <a:gd name="T22" fmla="*/ 0 h 1457"/>
              <a:gd name="T23" fmla="*/ 920 w 920"/>
              <a:gd name="T24" fmla="*/ 1457 h 14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20" h="1457">
                <a:moveTo>
                  <a:pt x="920" y="1230"/>
                </a:moveTo>
                <a:lnTo>
                  <a:pt x="596" y="1457"/>
                </a:lnTo>
                <a:lnTo>
                  <a:pt x="628" y="1271"/>
                </a:lnTo>
                <a:cubicBezTo>
                  <a:pt x="243" y="965"/>
                  <a:pt x="0" y="561"/>
                  <a:pt x="107" y="0"/>
                </a:cubicBezTo>
                <a:cubicBezTo>
                  <a:pt x="31" y="529"/>
                  <a:pt x="292" y="812"/>
                  <a:pt x="678" y="1012"/>
                </a:cubicBezTo>
                <a:lnTo>
                  <a:pt x="713" y="836"/>
                </a:lnTo>
                <a:lnTo>
                  <a:pt x="920" y="1230"/>
                </a:lnTo>
                <a:close/>
              </a:path>
            </a:pathLst>
          </a:custGeom>
          <a:solidFill>
            <a:schemeClr val="bg2">
              <a:lumMod val="40000"/>
              <a:lumOff val="60000"/>
            </a:schemeClr>
          </a:solidFill>
          <a:ln>
            <a:headEnd/>
            <a:tailEnd/>
          </a:ln>
        </p:spPr>
        <p:style>
          <a:lnRef idx="0">
            <a:schemeClr val="accent2"/>
          </a:lnRef>
          <a:fillRef idx="3">
            <a:schemeClr val="accent2"/>
          </a:fillRef>
          <a:effectRef idx="3">
            <a:schemeClr val="accent2"/>
          </a:effectRef>
          <a:fontRef idx="minor">
            <a:schemeClr val="lt1"/>
          </a:fontRef>
        </p:style>
        <p:txBody>
          <a:bodyPr/>
          <a:lstStyle/>
          <a:p>
            <a:endParaRPr lang="es-AR"/>
          </a:p>
        </p:txBody>
      </p:sp>
      <p:sp>
        <p:nvSpPr>
          <p:cNvPr id="9" name="8 CuadroTexto"/>
          <p:cNvSpPr txBox="1"/>
          <p:nvPr/>
        </p:nvSpPr>
        <p:spPr>
          <a:xfrm>
            <a:off x="5895453" y="2070569"/>
            <a:ext cx="936104" cy="246221"/>
          </a:xfrm>
          <a:prstGeom prst="rect">
            <a:avLst/>
          </a:prstGeom>
          <a:noFill/>
        </p:spPr>
        <p:txBody>
          <a:bodyPr wrap="square" rtlCol="0">
            <a:spAutoFit/>
          </a:bodyPr>
          <a:lstStyle/>
          <a:p>
            <a:pPr algn="ctr"/>
            <a:r>
              <a:rPr lang="es-AR" sz="1000" b="1" i="1" dirty="0" smtClean="0">
                <a:solidFill>
                  <a:srgbClr val="7030A0"/>
                </a:solidFill>
                <a:latin typeface="Calibri" pitchFamily="34" charset="0"/>
                <a:cs typeface="Calibri" pitchFamily="34" charset="0"/>
              </a:rPr>
              <a:t> +15%</a:t>
            </a:r>
            <a:endParaRPr lang="es-AR" sz="1000" b="1" i="1" dirty="0">
              <a:solidFill>
                <a:srgbClr val="7030A0"/>
              </a:solidFill>
              <a:latin typeface="Calibri" pitchFamily="34" charset="0"/>
              <a:cs typeface="Calibri" pitchFamily="34" charset="0"/>
            </a:endParaRPr>
          </a:p>
        </p:txBody>
      </p:sp>
      <p:sp>
        <p:nvSpPr>
          <p:cNvPr id="10" name="Freeform 76"/>
          <p:cNvSpPr>
            <a:spLocks/>
          </p:cNvSpPr>
          <p:nvPr/>
        </p:nvSpPr>
        <p:spPr bwMode="auto">
          <a:xfrm rot="11200049" flipH="1">
            <a:off x="6181887" y="2302670"/>
            <a:ext cx="364537" cy="265461"/>
          </a:xfrm>
          <a:custGeom>
            <a:avLst/>
            <a:gdLst>
              <a:gd name="T0" fmla="*/ 920 w 920"/>
              <a:gd name="T1" fmla="*/ 1230 h 1457"/>
              <a:gd name="T2" fmla="*/ 596 w 920"/>
              <a:gd name="T3" fmla="*/ 1457 h 1457"/>
              <a:gd name="T4" fmla="*/ 628 w 920"/>
              <a:gd name="T5" fmla="*/ 1271 h 1457"/>
              <a:gd name="T6" fmla="*/ 107 w 920"/>
              <a:gd name="T7" fmla="*/ 0 h 1457"/>
              <a:gd name="T8" fmla="*/ 678 w 920"/>
              <a:gd name="T9" fmla="*/ 1012 h 1457"/>
              <a:gd name="T10" fmla="*/ 713 w 920"/>
              <a:gd name="T11" fmla="*/ 836 h 1457"/>
              <a:gd name="T12" fmla="*/ 920 w 920"/>
              <a:gd name="T13" fmla="*/ 1230 h 1457"/>
              <a:gd name="T14" fmla="*/ 0 60000 65536"/>
              <a:gd name="T15" fmla="*/ 0 60000 65536"/>
              <a:gd name="T16" fmla="*/ 0 60000 65536"/>
              <a:gd name="T17" fmla="*/ 0 60000 65536"/>
              <a:gd name="T18" fmla="*/ 0 60000 65536"/>
              <a:gd name="T19" fmla="*/ 0 60000 65536"/>
              <a:gd name="T20" fmla="*/ 0 60000 65536"/>
              <a:gd name="T21" fmla="*/ 0 w 920"/>
              <a:gd name="T22" fmla="*/ 0 h 1457"/>
              <a:gd name="T23" fmla="*/ 920 w 920"/>
              <a:gd name="T24" fmla="*/ 1457 h 14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20" h="1457">
                <a:moveTo>
                  <a:pt x="920" y="1230"/>
                </a:moveTo>
                <a:lnTo>
                  <a:pt x="596" y="1457"/>
                </a:lnTo>
                <a:lnTo>
                  <a:pt x="628" y="1271"/>
                </a:lnTo>
                <a:cubicBezTo>
                  <a:pt x="243" y="965"/>
                  <a:pt x="0" y="561"/>
                  <a:pt x="107" y="0"/>
                </a:cubicBezTo>
                <a:cubicBezTo>
                  <a:pt x="31" y="529"/>
                  <a:pt x="292" y="812"/>
                  <a:pt x="678" y="1012"/>
                </a:cubicBezTo>
                <a:lnTo>
                  <a:pt x="713" y="836"/>
                </a:lnTo>
                <a:lnTo>
                  <a:pt x="920" y="1230"/>
                </a:lnTo>
                <a:close/>
              </a:path>
            </a:pathLst>
          </a:custGeom>
          <a:solidFill>
            <a:schemeClr val="bg2">
              <a:lumMod val="40000"/>
              <a:lumOff val="60000"/>
            </a:schemeClr>
          </a:solidFill>
          <a:ln>
            <a:headEnd/>
            <a:tailEnd/>
          </a:ln>
        </p:spPr>
        <p:style>
          <a:lnRef idx="0">
            <a:schemeClr val="accent2"/>
          </a:lnRef>
          <a:fillRef idx="3">
            <a:schemeClr val="accent2"/>
          </a:fillRef>
          <a:effectRef idx="3">
            <a:schemeClr val="accent2"/>
          </a:effectRef>
          <a:fontRef idx="minor">
            <a:schemeClr val="lt1"/>
          </a:fontRef>
        </p:style>
        <p:txBody>
          <a:bodyPr/>
          <a:lstStyle/>
          <a:p>
            <a:endParaRPr lang="es-AR"/>
          </a:p>
        </p:txBody>
      </p:sp>
      <p:sp>
        <p:nvSpPr>
          <p:cNvPr id="12" name="Rectangle 4"/>
          <p:cNvSpPr txBox="1">
            <a:spLocks noChangeArrowheads="1"/>
          </p:cNvSpPr>
          <p:nvPr/>
        </p:nvSpPr>
        <p:spPr bwMode="gray">
          <a:xfrm>
            <a:off x="4631377" y="450850"/>
            <a:ext cx="4264973" cy="396875"/>
          </a:xfrm>
          <a:prstGeom prst="rect">
            <a:avLst/>
          </a:prstGeom>
        </p:spPr>
        <p:txBody>
          <a:bodyPr vert="horz" lIns="91440" tIns="45720" rIns="91440" bIns="45720" rtlCol="0" anchor="ctr">
            <a:noAutofit/>
          </a:bodyPr>
          <a:lstStyle/>
          <a:p>
            <a:pPr marL="0" marR="0" lvl="0" indent="0" algn="r" defTabSz="728663" rtl="0" eaLnBrk="1" fontAlgn="base" latinLnBrk="0" hangingPunct="1">
              <a:lnSpc>
                <a:spcPts val="2700"/>
              </a:lnSpc>
              <a:spcBef>
                <a:spcPct val="0"/>
              </a:spcBef>
              <a:spcAft>
                <a:spcPct val="0"/>
              </a:spcAft>
              <a:buClrTx/>
              <a:buSzTx/>
              <a:buFontTx/>
              <a:buNone/>
              <a:tabLst/>
              <a:defRPr/>
            </a:pPr>
            <a:r>
              <a:rPr kumimoji="0" lang="en-US" sz="2000" b="1" i="0" u="none" strike="noStrike" kern="0" cap="none" spc="0" normalizeH="0" baseline="0" noProof="0" dirty="0" smtClean="0">
                <a:ln>
                  <a:noFill/>
                </a:ln>
                <a:solidFill>
                  <a:schemeClr val="bg1"/>
                </a:solidFill>
                <a:effectLst>
                  <a:outerShdw blurRad="50800" dist="38100" dir="5400000" algn="t" rotWithShape="0">
                    <a:prstClr val="black">
                      <a:alpha val="40000"/>
                    </a:prstClr>
                  </a:outerShdw>
                </a:effectLst>
                <a:uLnTx/>
                <a:uFillTx/>
                <a:latin typeface="+mj-lt"/>
                <a:ea typeface="+mj-ea"/>
                <a:cs typeface="+mj-cs"/>
              </a:rPr>
              <a:t>S</a:t>
            </a:r>
            <a:r>
              <a:rPr lang="en-US" sz="2000" b="1" kern="0" dirty="0" err="1" smtClean="0">
                <a:solidFill>
                  <a:schemeClr val="bg1"/>
                </a:solidFill>
                <a:effectLst>
                  <a:outerShdw blurRad="50800" dist="38100" dir="5400000" algn="t" rotWithShape="0">
                    <a:prstClr val="black">
                      <a:alpha val="40000"/>
                    </a:prstClr>
                  </a:outerShdw>
                </a:effectLst>
                <a:latin typeface="+mj-lt"/>
                <a:ea typeface="+mj-ea"/>
                <a:cs typeface="+mj-cs"/>
              </a:rPr>
              <a:t>ugar</a:t>
            </a:r>
            <a:r>
              <a:rPr lang="en-US" sz="2000" b="1" kern="0" dirty="0" smtClean="0">
                <a:solidFill>
                  <a:schemeClr val="bg1"/>
                </a:solidFill>
                <a:effectLst>
                  <a:outerShdw blurRad="50800" dist="38100" dir="5400000" algn="t" rotWithShape="0">
                    <a:prstClr val="black">
                      <a:alpha val="40000"/>
                    </a:prstClr>
                  </a:outerShdw>
                </a:effectLst>
                <a:latin typeface="+mj-lt"/>
                <a:ea typeface="+mj-ea"/>
                <a:cs typeface="+mj-cs"/>
              </a:rPr>
              <a:t>, Ethanol &amp; Energy Business</a:t>
            </a:r>
            <a:r>
              <a:rPr kumimoji="0" lang="en-US" sz="2000" b="1" i="0" u="none" strike="noStrike" kern="0" cap="none" spc="0" normalizeH="0" baseline="0" noProof="0" dirty="0" smtClean="0">
                <a:ln>
                  <a:noFill/>
                </a:ln>
                <a:solidFill>
                  <a:schemeClr val="bg1"/>
                </a:solidFill>
                <a:effectLst>
                  <a:outerShdw blurRad="50800" dist="38100" dir="5400000" algn="t" rotWithShape="0">
                    <a:prstClr val="black">
                      <a:alpha val="40000"/>
                    </a:prstClr>
                  </a:outerShdw>
                </a:effectLst>
                <a:uLnTx/>
                <a:uFillTx/>
                <a:latin typeface="+mj-lt"/>
                <a:ea typeface="+mj-ea"/>
                <a:cs typeface="+mj-cs"/>
              </a:rPr>
              <a:t> </a:t>
            </a:r>
          </a:p>
          <a:p>
            <a:pPr marL="0" marR="0" lvl="0" indent="0" algn="r" defTabSz="728663" rtl="0" eaLnBrk="1" fontAlgn="base" latinLnBrk="0" hangingPunct="1">
              <a:lnSpc>
                <a:spcPts val="2700"/>
              </a:lnSpc>
              <a:spcBef>
                <a:spcPct val="0"/>
              </a:spcBef>
              <a:spcAft>
                <a:spcPct val="0"/>
              </a:spcAft>
              <a:buClrTx/>
              <a:buSzTx/>
              <a:buFontTx/>
              <a:buNone/>
              <a:tabLst/>
              <a:defRPr/>
            </a:pPr>
            <a:r>
              <a:rPr lang="en-US" sz="2000" b="1" kern="0" dirty="0" smtClean="0">
                <a:solidFill>
                  <a:schemeClr val="bg1"/>
                </a:solidFill>
                <a:effectLst>
                  <a:outerShdw blurRad="50800" dist="38100" dir="5400000" algn="t" rotWithShape="0">
                    <a:prstClr val="black">
                      <a:alpha val="40000"/>
                    </a:prstClr>
                  </a:outerShdw>
                </a:effectLst>
                <a:latin typeface="+mj-lt"/>
                <a:ea typeface="+mj-ea"/>
                <a:cs typeface="+mj-cs"/>
              </a:rPr>
              <a:t>Operational Performance</a:t>
            </a:r>
            <a:endParaRPr kumimoji="0" lang="en-US" sz="2000" b="1" i="0" u="none" strike="noStrike" kern="0" cap="none" spc="0" normalizeH="0" baseline="0" noProof="0" dirty="0" smtClean="0">
              <a:ln>
                <a:noFill/>
              </a:ln>
              <a:solidFill>
                <a:schemeClr val="bg1"/>
              </a:solidFill>
              <a:effectLst>
                <a:outerShdw blurRad="50800" dist="38100" dir="5400000" algn="t" rotWithShape="0">
                  <a:prstClr val="black">
                    <a:alpha val="40000"/>
                  </a:prstClr>
                </a:outerShdw>
              </a:effectLst>
              <a:uLnTx/>
              <a:uFillTx/>
              <a:latin typeface="+mj-lt"/>
              <a:ea typeface="+mj-ea"/>
              <a:cs typeface="+mj-cs"/>
            </a:endParaRPr>
          </a:p>
        </p:txBody>
      </p:sp>
      <p:sp>
        <p:nvSpPr>
          <p:cNvPr id="11" name="2 Marcador de número de diapositiva"/>
          <p:cNvSpPr>
            <a:spLocks noGrp="1"/>
          </p:cNvSpPr>
          <p:nvPr>
            <p:ph type="sldNum" sz="quarter" idx="10"/>
          </p:nvPr>
        </p:nvSpPr>
        <p:spPr>
          <a:xfrm>
            <a:off x="7010400" y="6520259"/>
            <a:ext cx="2133600" cy="365125"/>
          </a:xfrm>
        </p:spPr>
        <p:txBody>
          <a:bodyPr/>
          <a:lstStyle/>
          <a:p>
            <a:fld id="{C6BCF7D2-3053-413E-9E32-52F964C4B820}" type="slidenum">
              <a:rPr lang="es-AR" smtClean="0"/>
              <a:pPr/>
              <a:t>3</a:t>
            </a:fld>
            <a:endParaRPr lang="es-AR" dirty="0"/>
          </a:p>
        </p:txBody>
      </p:sp>
      <p:sp>
        <p:nvSpPr>
          <p:cNvPr id="14" name="13 CuadroTexto"/>
          <p:cNvSpPr txBox="1"/>
          <p:nvPr/>
        </p:nvSpPr>
        <p:spPr>
          <a:xfrm>
            <a:off x="2043732" y="4339315"/>
            <a:ext cx="936104" cy="246221"/>
          </a:xfrm>
          <a:prstGeom prst="rect">
            <a:avLst/>
          </a:prstGeom>
          <a:noFill/>
        </p:spPr>
        <p:txBody>
          <a:bodyPr wrap="square" rtlCol="0">
            <a:spAutoFit/>
          </a:bodyPr>
          <a:lstStyle/>
          <a:p>
            <a:pPr algn="ctr"/>
            <a:r>
              <a:rPr lang="es-AR" sz="1000" b="1" i="1" dirty="0" smtClean="0">
                <a:solidFill>
                  <a:srgbClr val="7030A0"/>
                </a:solidFill>
                <a:latin typeface="Calibri" pitchFamily="34" charset="0"/>
                <a:cs typeface="Calibri" pitchFamily="34" charset="0"/>
              </a:rPr>
              <a:t> +19%</a:t>
            </a:r>
            <a:endParaRPr lang="es-AR" sz="1000" b="1" i="1" dirty="0">
              <a:solidFill>
                <a:srgbClr val="7030A0"/>
              </a:solidFill>
              <a:latin typeface="Calibri" pitchFamily="34" charset="0"/>
              <a:cs typeface="Calibri" pitchFamily="34" charset="0"/>
            </a:endParaRPr>
          </a:p>
        </p:txBody>
      </p:sp>
      <p:sp>
        <p:nvSpPr>
          <p:cNvPr id="15" name="Freeform 76"/>
          <p:cNvSpPr>
            <a:spLocks/>
          </p:cNvSpPr>
          <p:nvPr/>
        </p:nvSpPr>
        <p:spPr bwMode="auto">
          <a:xfrm rot="11200049" flipH="1">
            <a:off x="2337503" y="4664422"/>
            <a:ext cx="364537" cy="265461"/>
          </a:xfrm>
          <a:custGeom>
            <a:avLst/>
            <a:gdLst>
              <a:gd name="T0" fmla="*/ 920 w 920"/>
              <a:gd name="T1" fmla="*/ 1230 h 1457"/>
              <a:gd name="T2" fmla="*/ 596 w 920"/>
              <a:gd name="T3" fmla="*/ 1457 h 1457"/>
              <a:gd name="T4" fmla="*/ 628 w 920"/>
              <a:gd name="T5" fmla="*/ 1271 h 1457"/>
              <a:gd name="T6" fmla="*/ 107 w 920"/>
              <a:gd name="T7" fmla="*/ 0 h 1457"/>
              <a:gd name="T8" fmla="*/ 678 w 920"/>
              <a:gd name="T9" fmla="*/ 1012 h 1457"/>
              <a:gd name="T10" fmla="*/ 713 w 920"/>
              <a:gd name="T11" fmla="*/ 836 h 1457"/>
              <a:gd name="T12" fmla="*/ 920 w 920"/>
              <a:gd name="T13" fmla="*/ 1230 h 1457"/>
              <a:gd name="T14" fmla="*/ 0 60000 65536"/>
              <a:gd name="T15" fmla="*/ 0 60000 65536"/>
              <a:gd name="T16" fmla="*/ 0 60000 65536"/>
              <a:gd name="T17" fmla="*/ 0 60000 65536"/>
              <a:gd name="T18" fmla="*/ 0 60000 65536"/>
              <a:gd name="T19" fmla="*/ 0 60000 65536"/>
              <a:gd name="T20" fmla="*/ 0 60000 65536"/>
              <a:gd name="T21" fmla="*/ 0 w 920"/>
              <a:gd name="T22" fmla="*/ 0 h 1457"/>
              <a:gd name="T23" fmla="*/ 920 w 920"/>
              <a:gd name="T24" fmla="*/ 1457 h 14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20" h="1457">
                <a:moveTo>
                  <a:pt x="920" y="1230"/>
                </a:moveTo>
                <a:lnTo>
                  <a:pt x="596" y="1457"/>
                </a:lnTo>
                <a:lnTo>
                  <a:pt x="628" y="1271"/>
                </a:lnTo>
                <a:cubicBezTo>
                  <a:pt x="243" y="965"/>
                  <a:pt x="0" y="561"/>
                  <a:pt x="107" y="0"/>
                </a:cubicBezTo>
                <a:cubicBezTo>
                  <a:pt x="31" y="529"/>
                  <a:pt x="292" y="812"/>
                  <a:pt x="678" y="1012"/>
                </a:cubicBezTo>
                <a:lnTo>
                  <a:pt x="713" y="836"/>
                </a:lnTo>
                <a:lnTo>
                  <a:pt x="920" y="1230"/>
                </a:lnTo>
                <a:close/>
              </a:path>
            </a:pathLst>
          </a:custGeom>
          <a:solidFill>
            <a:schemeClr val="bg2">
              <a:lumMod val="40000"/>
              <a:lumOff val="60000"/>
            </a:schemeClr>
          </a:solidFill>
          <a:ln>
            <a:headEnd/>
            <a:tailEnd/>
          </a:ln>
        </p:spPr>
        <p:style>
          <a:lnRef idx="0">
            <a:schemeClr val="accent2"/>
          </a:lnRef>
          <a:fillRef idx="3">
            <a:schemeClr val="accent2"/>
          </a:fillRef>
          <a:effectRef idx="3">
            <a:schemeClr val="accent2"/>
          </a:effectRef>
          <a:fontRef idx="minor">
            <a:schemeClr val="lt1"/>
          </a:fontRef>
        </p:style>
        <p:txBody>
          <a:bodyPr/>
          <a:lstStyle/>
          <a:p>
            <a:endParaRPr lang="es-AR"/>
          </a:p>
        </p:txBody>
      </p:sp>
      <p:sp>
        <p:nvSpPr>
          <p:cNvPr id="16" name="15 CuadroTexto"/>
          <p:cNvSpPr txBox="1"/>
          <p:nvPr/>
        </p:nvSpPr>
        <p:spPr>
          <a:xfrm>
            <a:off x="4071113" y="4651757"/>
            <a:ext cx="936104" cy="246221"/>
          </a:xfrm>
          <a:prstGeom prst="rect">
            <a:avLst/>
          </a:prstGeom>
          <a:noFill/>
        </p:spPr>
        <p:txBody>
          <a:bodyPr wrap="square" rtlCol="0">
            <a:spAutoFit/>
          </a:bodyPr>
          <a:lstStyle/>
          <a:p>
            <a:pPr algn="ctr"/>
            <a:r>
              <a:rPr lang="es-AR" sz="1000" b="1" i="1" dirty="0" smtClean="0">
                <a:solidFill>
                  <a:srgbClr val="7030A0"/>
                </a:solidFill>
                <a:latin typeface="Calibri" pitchFamily="34" charset="0"/>
                <a:cs typeface="Calibri" pitchFamily="34" charset="0"/>
              </a:rPr>
              <a:t> +46%</a:t>
            </a:r>
            <a:endParaRPr lang="es-AR" sz="1000" b="1" i="1" dirty="0">
              <a:solidFill>
                <a:srgbClr val="7030A0"/>
              </a:solidFill>
              <a:latin typeface="Calibri" pitchFamily="34" charset="0"/>
              <a:cs typeface="Calibri" pitchFamily="34" charset="0"/>
            </a:endParaRPr>
          </a:p>
        </p:txBody>
      </p:sp>
      <p:sp>
        <p:nvSpPr>
          <p:cNvPr id="17" name="Freeform 76"/>
          <p:cNvSpPr>
            <a:spLocks/>
          </p:cNvSpPr>
          <p:nvPr/>
        </p:nvSpPr>
        <p:spPr bwMode="auto">
          <a:xfrm rot="11200049" flipH="1">
            <a:off x="4325661" y="4956440"/>
            <a:ext cx="364537" cy="265461"/>
          </a:xfrm>
          <a:custGeom>
            <a:avLst/>
            <a:gdLst>
              <a:gd name="T0" fmla="*/ 920 w 920"/>
              <a:gd name="T1" fmla="*/ 1230 h 1457"/>
              <a:gd name="T2" fmla="*/ 596 w 920"/>
              <a:gd name="T3" fmla="*/ 1457 h 1457"/>
              <a:gd name="T4" fmla="*/ 628 w 920"/>
              <a:gd name="T5" fmla="*/ 1271 h 1457"/>
              <a:gd name="T6" fmla="*/ 107 w 920"/>
              <a:gd name="T7" fmla="*/ 0 h 1457"/>
              <a:gd name="T8" fmla="*/ 678 w 920"/>
              <a:gd name="T9" fmla="*/ 1012 h 1457"/>
              <a:gd name="T10" fmla="*/ 713 w 920"/>
              <a:gd name="T11" fmla="*/ 836 h 1457"/>
              <a:gd name="T12" fmla="*/ 920 w 920"/>
              <a:gd name="T13" fmla="*/ 1230 h 1457"/>
              <a:gd name="T14" fmla="*/ 0 60000 65536"/>
              <a:gd name="T15" fmla="*/ 0 60000 65536"/>
              <a:gd name="T16" fmla="*/ 0 60000 65536"/>
              <a:gd name="T17" fmla="*/ 0 60000 65536"/>
              <a:gd name="T18" fmla="*/ 0 60000 65536"/>
              <a:gd name="T19" fmla="*/ 0 60000 65536"/>
              <a:gd name="T20" fmla="*/ 0 60000 65536"/>
              <a:gd name="T21" fmla="*/ 0 w 920"/>
              <a:gd name="T22" fmla="*/ 0 h 1457"/>
              <a:gd name="T23" fmla="*/ 920 w 920"/>
              <a:gd name="T24" fmla="*/ 1457 h 14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20" h="1457">
                <a:moveTo>
                  <a:pt x="920" y="1230"/>
                </a:moveTo>
                <a:lnTo>
                  <a:pt x="596" y="1457"/>
                </a:lnTo>
                <a:lnTo>
                  <a:pt x="628" y="1271"/>
                </a:lnTo>
                <a:cubicBezTo>
                  <a:pt x="243" y="965"/>
                  <a:pt x="0" y="561"/>
                  <a:pt x="107" y="0"/>
                </a:cubicBezTo>
                <a:cubicBezTo>
                  <a:pt x="31" y="529"/>
                  <a:pt x="292" y="812"/>
                  <a:pt x="678" y="1012"/>
                </a:cubicBezTo>
                <a:lnTo>
                  <a:pt x="713" y="836"/>
                </a:lnTo>
                <a:lnTo>
                  <a:pt x="920" y="1230"/>
                </a:lnTo>
                <a:close/>
              </a:path>
            </a:pathLst>
          </a:custGeom>
          <a:solidFill>
            <a:schemeClr val="bg2">
              <a:lumMod val="40000"/>
              <a:lumOff val="60000"/>
            </a:schemeClr>
          </a:solidFill>
          <a:ln>
            <a:headEnd/>
            <a:tailEnd/>
          </a:ln>
        </p:spPr>
        <p:style>
          <a:lnRef idx="0">
            <a:schemeClr val="accent2"/>
          </a:lnRef>
          <a:fillRef idx="3">
            <a:schemeClr val="accent2"/>
          </a:fillRef>
          <a:effectRef idx="3">
            <a:schemeClr val="accent2"/>
          </a:effectRef>
          <a:fontRef idx="minor">
            <a:schemeClr val="lt1"/>
          </a:fontRef>
        </p:style>
        <p:txBody>
          <a:bodyPr/>
          <a:lstStyle/>
          <a:p>
            <a:endParaRPr lang="es-AR"/>
          </a:p>
        </p:txBody>
      </p:sp>
      <p:sp>
        <p:nvSpPr>
          <p:cNvPr id="18" name="17 CuadroTexto"/>
          <p:cNvSpPr txBox="1"/>
          <p:nvPr/>
        </p:nvSpPr>
        <p:spPr>
          <a:xfrm>
            <a:off x="5895453" y="4529092"/>
            <a:ext cx="936104" cy="246221"/>
          </a:xfrm>
          <a:prstGeom prst="rect">
            <a:avLst/>
          </a:prstGeom>
          <a:noFill/>
        </p:spPr>
        <p:txBody>
          <a:bodyPr wrap="square" rtlCol="0">
            <a:spAutoFit/>
          </a:bodyPr>
          <a:lstStyle/>
          <a:p>
            <a:pPr algn="ctr"/>
            <a:r>
              <a:rPr lang="es-AR" sz="1000" b="1" i="1" dirty="0" smtClean="0">
                <a:solidFill>
                  <a:srgbClr val="7030A0"/>
                </a:solidFill>
                <a:latin typeface="Calibri" pitchFamily="34" charset="0"/>
                <a:cs typeface="Calibri" pitchFamily="34" charset="0"/>
              </a:rPr>
              <a:t> +26%</a:t>
            </a:r>
            <a:endParaRPr lang="es-AR" sz="1000" b="1" i="1" dirty="0">
              <a:solidFill>
                <a:srgbClr val="7030A0"/>
              </a:solidFill>
              <a:latin typeface="Calibri" pitchFamily="34" charset="0"/>
              <a:cs typeface="Calibri" pitchFamily="34" charset="0"/>
            </a:endParaRPr>
          </a:p>
        </p:txBody>
      </p:sp>
      <p:sp>
        <p:nvSpPr>
          <p:cNvPr id="19" name="Freeform 76"/>
          <p:cNvSpPr>
            <a:spLocks/>
          </p:cNvSpPr>
          <p:nvPr/>
        </p:nvSpPr>
        <p:spPr bwMode="auto">
          <a:xfrm rot="11133075" flipH="1">
            <a:off x="6311626" y="4880487"/>
            <a:ext cx="364537" cy="265461"/>
          </a:xfrm>
          <a:custGeom>
            <a:avLst/>
            <a:gdLst>
              <a:gd name="T0" fmla="*/ 920 w 920"/>
              <a:gd name="T1" fmla="*/ 1230 h 1457"/>
              <a:gd name="T2" fmla="*/ 596 w 920"/>
              <a:gd name="T3" fmla="*/ 1457 h 1457"/>
              <a:gd name="T4" fmla="*/ 628 w 920"/>
              <a:gd name="T5" fmla="*/ 1271 h 1457"/>
              <a:gd name="T6" fmla="*/ 107 w 920"/>
              <a:gd name="T7" fmla="*/ 0 h 1457"/>
              <a:gd name="T8" fmla="*/ 678 w 920"/>
              <a:gd name="T9" fmla="*/ 1012 h 1457"/>
              <a:gd name="T10" fmla="*/ 713 w 920"/>
              <a:gd name="T11" fmla="*/ 836 h 1457"/>
              <a:gd name="T12" fmla="*/ 920 w 920"/>
              <a:gd name="T13" fmla="*/ 1230 h 1457"/>
              <a:gd name="T14" fmla="*/ 0 60000 65536"/>
              <a:gd name="T15" fmla="*/ 0 60000 65536"/>
              <a:gd name="T16" fmla="*/ 0 60000 65536"/>
              <a:gd name="T17" fmla="*/ 0 60000 65536"/>
              <a:gd name="T18" fmla="*/ 0 60000 65536"/>
              <a:gd name="T19" fmla="*/ 0 60000 65536"/>
              <a:gd name="T20" fmla="*/ 0 60000 65536"/>
              <a:gd name="T21" fmla="*/ 0 w 920"/>
              <a:gd name="T22" fmla="*/ 0 h 1457"/>
              <a:gd name="T23" fmla="*/ 920 w 920"/>
              <a:gd name="T24" fmla="*/ 1457 h 14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20" h="1457">
                <a:moveTo>
                  <a:pt x="920" y="1230"/>
                </a:moveTo>
                <a:lnTo>
                  <a:pt x="596" y="1457"/>
                </a:lnTo>
                <a:lnTo>
                  <a:pt x="628" y="1271"/>
                </a:lnTo>
                <a:cubicBezTo>
                  <a:pt x="243" y="965"/>
                  <a:pt x="0" y="561"/>
                  <a:pt x="107" y="0"/>
                </a:cubicBezTo>
                <a:cubicBezTo>
                  <a:pt x="31" y="529"/>
                  <a:pt x="292" y="812"/>
                  <a:pt x="678" y="1012"/>
                </a:cubicBezTo>
                <a:lnTo>
                  <a:pt x="713" y="836"/>
                </a:lnTo>
                <a:lnTo>
                  <a:pt x="920" y="1230"/>
                </a:lnTo>
                <a:close/>
              </a:path>
            </a:pathLst>
          </a:custGeom>
          <a:solidFill>
            <a:schemeClr val="bg2">
              <a:lumMod val="40000"/>
              <a:lumOff val="60000"/>
            </a:schemeClr>
          </a:solidFill>
          <a:ln>
            <a:headEnd/>
            <a:tailEnd/>
          </a:ln>
        </p:spPr>
        <p:style>
          <a:lnRef idx="0">
            <a:schemeClr val="accent2"/>
          </a:lnRef>
          <a:fillRef idx="3">
            <a:schemeClr val="accent2"/>
          </a:fillRef>
          <a:effectRef idx="3">
            <a:schemeClr val="accent2"/>
          </a:effectRef>
          <a:fontRef idx="minor">
            <a:schemeClr val="lt1"/>
          </a:fontRef>
        </p:style>
        <p:txBody>
          <a:bodyPr/>
          <a:lstStyle/>
          <a:p>
            <a:endParaRPr lang="es-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xt Box 15"/>
          <p:cNvSpPr txBox="1">
            <a:spLocks noChangeArrowheads="1"/>
          </p:cNvSpPr>
          <p:nvPr>
            <p:custDataLst>
              <p:tags r:id="rId2"/>
            </p:custDataLst>
          </p:nvPr>
        </p:nvSpPr>
        <p:spPr bwMode="gray">
          <a:xfrm>
            <a:off x="519793" y="4581128"/>
            <a:ext cx="3836183" cy="2089353"/>
          </a:xfrm>
          <a:prstGeom prst="rect">
            <a:avLst/>
          </a:prstGeom>
          <a:noFill/>
          <a:ln w="9525">
            <a:solidFill>
              <a:srgbClr val="006600"/>
            </a:solidFill>
            <a:miter lim="800000"/>
            <a:headEnd/>
            <a:tailEnd/>
          </a:ln>
        </p:spPr>
        <p:txBody>
          <a:bodyPr lIns="63679" tIns="31839" rIns="63679" bIns="31839" anchor="ctr"/>
          <a:lstStyle/>
          <a:p>
            <a:pPr algn="ctr" defTabSz="636588" eaLnBrk="0" hangingPunct="0">
              <a:spcBef>
                <a:spcPct val="50000"/>
              </a:spcBef>
            </a:pPr>
            <a:endParaRPr lang="es-AR" sz="1200" b="1">
              <a:solidFill>
                <a:srgbClr val="FFFFFF"/>
              </a:solidFill>
              <a:latin typeface="Arial" pitchFamily="34" charset="0"/>
            </a:endParaRPr>
          </a:p>
        </p:txBody>
      </p:sp>
      <p:sp>
        <p:nvSpPr>
          <p:cNvPr id="55" name="Text Box 15"/>
          <p:cNvSpPr txBox="1">
            <a:spLocks noChangeArrowheads="1"/>
          </p:cNvSpPr>
          <p:nvPr>
            <p:custDataLst>
              <p:tags r:id="rId3"/>
            </p:custDataLst>
          </p:nvPr>
        </p:nvSpPr>
        <p:spPr bwMode="gray">
          <a:xfrm>
            <a:off x="4898633" y="1988840"/>
            <a:ext cx="3836183" cy="2089353"/>
          </a:xfrm>
          <a:prstGeom prst="rect">
            <a:avLst/>
          </a:prstGeom>
          <a:noFill/>
          <a:ln w="9525">
            <a:solidFill>
              <a:srgbClr val="006600"/>
            </a:solidFill>
            <a:miter lim="800000"/>
            <a:headEnd/>
            <a:tailEnd/>
          </a:ln>
        </p:spPr>
        <p:txBody>
          <a:bodyPr lIns="63679" tIns="31839" rIns="63679" bIns="31839" anchor="ctr"/>
          <a:lstStyle/>
          <a:p>
            <a:pPr algn="ctr" defTabSz="636588" eaLnBrk="0" hangingPunct="0">
              <a:spcBef>
                <a:spcPct val="50000"/>
              </a:spcBef>
            </a:pPr>
            <a:endParaRPr lang="es-AR" sz="1200" b="1">
              <a:solidFill>
                <a:srgbClr val="FFFFFF"/>
              </a:solidFill>
              <a:latin typeface="Arial" pitchFamily="34" charset="0"/>
            </a:endParaRPr>
          </a:p>
        </p:txBody>
      </p:sp>
      <p:graphicFrame>
        <p:nvGraphicFramePr>
          <p:cNvPr id="6" name="Objeto 5"/>
          <p:cNvGraphicFramePr>
            <a:graphicFrameLocks noChangeAspect="1"/>
          </p:cNvGraphicFramePr>
          <p:nvPr>
            <p:extLst>
              <p:ext uri="{D42A27DB-BD31-4B8C-83A1-F6EECF244321}">
                <p14:modId xmlns:p14="http://schemas.microsoft.com/office/powerpoint/2010/main" val="3699322481"/>
              </p:ext>
            </p:extLst>
          </p:nvPr>
        </p:nvGraphicFramePr>
        <p:xfrm>
          <a:off x="5026025" y="2108200"/>
          <a:ext cx="3475038" cy="1911350"/>
        </p:xfrm>
        <a:graphic>
          <a:graphicData uri="http://schemas.openxmlformats.org/presentationml/2006/ole">
            <mc:AlternateContent xmlns:mc="http://schemas.openxmlformats.org/markup-compatibility/2006">
              <mc:Choice xmlns:v="urn:schemas-microsoft-com:vml" Requires="v">
                <p:oleObj spid="_x0000_s83139" name="Hoja de cálculo" r:id="rId13" imgW="5352927" imgH="2943356" progId="Excel.Sheet.12">
                  <p:link updateAutomatic="1"/>
                </p:oleObj>
              </mc:Choice>
              <mc:Fallback>
                <p:oleObj name="Hoja de cálculo" r:id="rId13" imgW="5352927" imgH="2943356" progId="Excel.Sheet.12">
                  <p:link updateAutomatic="1"/>
                  <p:pic>
                    <p:nvPicPr>
                      <p:cNvPr id="0" name=""/>
                      <p:cNvPicPr/>
                      <p:nvPr/>
                    </p:nvPicPr>
                    <p:blipFill>
                      <a:blip r:embed="rId14"/>
                      <a:stretch>
                        <a:fillRect/>
                      </a:stretch>
                    </p:blipFill>
                    <p:spPr>
                      <a:xfrm>
                        <a:off x="5026025" y="2108200"/>
                        <a:ext cx="3475038" cy="1911350"/>
                      </a:xfrm>
                      <a:prstGeom prst="rect">
                        <a:avLst/>
                      </a:prstGeom>
                    </p:spPr>
                  </p:pic>
                </p:oleObj>
              </mc:Fallback>
            </mc:AlternateContent>
          </a:graphicData>
        </a:graphic>
      </p:graphicFrame>
      <p:sp>
        <p:nvSpPr>
          <p:cNvPr id="57" name="Text Box 15"/>
          <p:cNvSpPr txBox="1">
            <a:spLocks noChangeArrowheads="1"/>
          </p:cNvSpPr>
          <p:nvPr>
            <p:custDataLst>
              <p:tags r:id="rId4"/>
            </p:custDataLst>
          </p:nvPr>
        </p:nvSpPr>
        <p:spPr bwMode="gray">
          <a:xfrm>
            <a:off x="4912281" y="4568527"/>
            <a:ext cx="3836183" cy="2089353"/>
          </a:xfrm>
          <a:prstGeom prst="rect">
            <a:avLst/>
          </a:prstGeom>
          <a:noFill/>
          <a:ln w="9525">
            <a:solidFill>
              <a:srgbClr val="006600"/>
            </a:solidFill>
            <a:miter lim="800000"/>
            <a:headEnd/>
            <a:tailEnd/>
          </a:ln>
        </p:spPr>
        <p:txBody>
          <a:bodyPr lIns="63679" tIns="31839" rIns="63679" bIns="31839" anchor="ctr"/>
          <a:lstStyle/>
          <a:p>
            <a:pPr algn="ctr" defTabSz="636588" eaLnBrk="0" hangingPunct="0">
              <a:spcBef>
                <a:spcPct val="50000"/>
              </a:spcBef>
            </a:pPr>
            <a:endParaRPr lang="es-AR" sz="1200" b="1">
              <a:solidFill>
                <a:srgbClr val="FFFFFF"/>
              </a:solidFill>
              <a:latin typeface="Arial" pitchFamily="34" charset="0"/>
            </a:endParaRPr>
          </a:p>
        </p:txBody>
      </p:sp>
      <p:graphicFrame>
        <p:nvGraphicFramePr>
          <p:cNvPr id="5" name="Objeto 4"/>
          <p:cNvGraphicFramePr>
            <a:graphicFrameLocks noChangeAspect="1"/>
          </p:cNvGraphicFramePr>
          <p:nvPr>
            <p:extLst>
              <p:ext uri="{D42A27DB-BD31-4B8C-83A1-F6EECF244321}">
                <p14:modId xmlns:p14="http://schemas.microsoft.com/office/powerpoint/2010/main" val="558416798"/>
              </p:ext>
            </p:extLst>
          </p:nvPr>
        </p:nvGraphicFramePr>
        <p:xfrm>
          <a:off x="5066659" y="4691419"/>
          <a:ext cx="3527425" cy="1939925"/>
        </p:xfrm>
        <a:graphic>
          <a:graphicData uri="http://schemas.openxmlformats.org/presentationml/2006/ole">
            <mc:AlternateContent xmlns:mc="http://schemas.openxmlformats.org/markup-compatibility/2006">
              <mc:Choice xmlns:v="urn:schemas-microsoft-com:vml" Requires="v">
                <p:oleObj spid="_x0000_s83140" name="Hoja de cálculo" r:id="rId15" imgW="5352927" imgH="2943356" progId="Excel.Sheet.12">
                  <p:link updateAutomatic="1"/>
                </p:oleObj>
              </mc:Choice>
              <mc:Fallback>
                <p:oleObj name="Hoja de cálculo" r:id="rId15" imgW="5352927" imgH="2943356" progId="Excel.Sheet.12">
                  <p:link updateAutomatic="1"/>
                  <p:pic>
                    <p:nvPicPr>
                      <p:cNvPr id="0" name=""/>
                      <p:cNvPicPr/>
                      <p:nvPr/>
                    </p:nvPicPr>
                    <p:blipFill>
                      <a:blip r:embed="rId16"/>
                      <a:stretch>
                        <a:fillRect/>
                      </a:stretch>
                    </p:blipFill>
                    <p:spPr>
                      <a:xfrm>
                        <a:off x="5066659" y="4691419"/>
                        <a:ext cx="3527425" cy="1939925"/>
                      </a:xfrm>
                      <a:prstGeom prst="rect">
                        <a:avLst/>
                      </a:prstGeom>
                    </p:spPr>
                  </p:pic>
                </p:oleObj>
              </mc:Fallback>
            </mc:AlternateContent>
          </a:graphicData>
        </a:graphic>
      </p:graphicFrame>
      <p:sp>
        <p:nvSpPr>
          <p:cNvPr id="17" name="Text Box 15"/>
          <p:cNvSpPr txBox="1">
            <a:spLocks noChangeArrowheads="1"/>
          </p:cNvSpPr>
          <p:nvPr>
            <p:custDataLst>
              <p:tags r:id="rId5"/>
            </p:custDataLst>
          </p:nvPr>
        </p:nvSpPr>
        <p:spPr bwMode="gray">
          <a:xfrm>
            <a:off x="467544" y="1940590"/>
            <a:ext cx="3836183" cy="2089353"/>
          </a:xfrm>
          <a:prstGeom prst="rect">
            <a:avLst/>
          </a:prstGeom>
          <a:noFill/>
          <a:ln w="9525">
            <a:solidFill>
              <a:srgbClr val="006600"/>
            </a:solidFill>
            <a:miter lim="800000"/>
            <a:headEnd/>
            <a:tailEnd/>
          </a:ln>
        </p:spPr>
        <p:txBody>
          <a:bodyPr lIns="63679" tIns="31839" rIns="63679" bIns="31839" anchor="ctr"/>
          <a:lstStyle/>
          <a:p>
            <a:pPr algn="ctr" defTabSz="636588" eaLnBrk="0" hangingPunct="0">
              <a:spcBef>
                <a:spcPct val="50000"/>
              </a:spcBef>
            </a:pPr>
            <a:endParaRPr lang="es-AR" sz="1200" b="1">
              <a:solidFill>
                <a:srgbClr val="FFFFFF"/>
              </a:solidFill>
              <a:latin typeface="Arial" pitchFamily="34" charset="0"/>
            </a:endParaRPr>
          </a:p>
        </p:txBody>
      </p:sp>
      <p:graphicFrame>
        <p:nvGraphicFramePr>
          <p:cNvPr id="2" name="Objeto 1"/>
          <p:cNvGraphicFramePr>
            <a:graphicFrameLocks noChangeAspect="1"/>
          </p:cNvGraphicFramePr>
          <p:nvPr>
            <p:extLst>
              <p:ext uri="{D42A27DB-BD31-4B8C-83A1-F6EECF244321}">
                <p14:modId xmlns:p14="http://schemas.microsoft.com/office/powerpoint/2010/main" val="2264059362"/>
              </p:ext>
            </p:extLst>
          </p:nvPr>
        </p:nvGraphicFramePr>
        <p:xfrm>
          <a:off x="621349" y="2079229"/>
          <a:ext cx="3508375" cy="1916112"/>
        </p:xfrm>
        <a:graphic>
          <a:graphicData uri="http://schemas.openxmlformats.org/presentationml/2006/ole">
            <mc:AlternateContent xmlns:mc="http://schemas.openxmlformats.org/markup-compatibility/2006">
              <mc:Choice xmlns:v="urn:schemas-microsoft-com:vml" Requires="v">
                <p:oleObj spid="_x0000_s83141" name="Hoja de cálculo" r:id="rId17" imgW="5352927" imgH="2924190" progId="Excel.Sheet.12">
                  <p:link updateAutomatic="1"/>
                </p:oleObj>
              </mc:Choice>
              <mc:Fallback>
                <p:oleObj name="Hoja de cálculo" r:id="rId17" imgW="5352927" imgH="2924190" progId="Excel.Sheet.12">
                  <p:link updateAutomatic="1"/>
                  <p:pic>
                    <p:nvPicPr>
                      <p:cNvPr id="0" name=""/>
                      <p:cNvPicPr/>
                      <p:nvPr/>
                    </p:nvPicPr>
                    <p:blipFill>
                      <a:blip r:embed="rId18"/>
                      <a:stretch>
                        <a:fillRect/>
                      </a:stretch>
                    </p:blipFill>
                    <p:spPr>
                      <a:xfrm>
                        <a:off x="621349" y="2079229"/>
                        <a:ext cx="3508375" cy="1916112"/>
                      </a:xfrm>
                      <a:prstGeom prst="rect">
                        <a:avLst/>
                      </a:prstGeom>
                    </p:spPr>
                  </p:pic>
                </p:oleObj>
              </mc:Fallback>
            </mc:AlternateContent>
          </a:graphicData>
        </a:graphic>
      </p:graphicFrame>
      <p:graphicFrame>
        <p:nvGraphicFramePr>
          <p:cNvPr id="4" name="Objeto 3"/>
          <p:cNvGraphicFramePr>
            <a:graphicFrameLocks noChangeAspect="1"/>
          </p:cNvGraphicFramePr>
          <p:nvPr>
            <p:extLst>
              <p:ext uri="{D42A27DB-BD31-4B8C-83A1-F6EECF244321}">
                <p14:modId xmlns:p14="http://schemas.microsoft.com/office/powerpoint/2010/main" val="2309260915"/>
              </p:ext>
            </p:extLst>
          </p:nvPr>
        </p:nvGraphicFramePr>
        <p:xfrm>
          <a:off x="914434" y="4771514"/>
          <a:ext cx="3459162" cy="1901825"/>
        </p:xfrm>
        <a:graphic>
          <a:graphicData uri="http://schemas.openxmlformats.org/presentationml/2006/ole">
            <mc:AlternateContent xmlns:mc="http://schemas.openxmlformats.org/markup-compatibility/2006">
              <mc:Choice xmlns:v="urn:schemas-microsoft-com:vml" Requires="v">
                <p:oleObj spid="_x0000_s83142" name="Hoja de cálculo" r:id="rId19" imgW="5352927" imgH="2943356" progId="Excel.Sheet.12">
                  <p:link updateAutomatic="1"/>
                </p:oleObj>
              </mc:Choice>
              <mc:Fallback>
                <p:oleObj name="Hoja de cálculo" r:id="rId19" imgW="5352927" imgH="2943356" progId="Excel.Sheet.12">
                  <p:link updateAutomatic="1"/>
                  <p:pic>
                    <p:nvPicPr>
                      <p:cNvPr id="0" name=""/>
                      <p:cNvPicPr/>
                      <p:nvPr/>
                    </p:nvPicPr>
                    <p:blipFill>
                      <a:blip r:embed="rId20"/>
                      <a:stretch>
                        <a:fillRect/>
                      </a:stretch>
                    </p:blipFill>
                    <p:spPr>
                      <a:xfrm>
                        <a:off x="914434" y="4771514"/>
                        <a:ext cx="3459162" cy="1901825"/>
                      </a:xfrm>
                      <a:prstGeom prst="rect">
                        <a:avLst/>
                      </a:prstGeom>
                    </p:spPr>
                  </p:pic>
                </p:oleObj>
              </mc:Fallback>
            </mc:AlternateContent>
          </a:graphicData>
        </a:graphic>
      </p:graphicFrame>
      <p:sp>
        <p:nvSpPr>
          <p:cNvPr id="3" name="2 Marcador de número de diapositiva"/>
          <p:cNvSpPr>
            <a:spLocks noGrp="1"/>
          </p:cNvSpPr>
          <p:nvPr>
            <p:ph type="sldNum" sz="quarter" idx="10"/>
          </p:nvPr>
        </p:nvSpPr>
        <p:spPr>
          <a:xfrm>
            <a:off x="35496" y="6630814"/>
            <a:ext cx="9072563" cy="182562"/>
          </a:xfrm>
        </p:spPr>
        <p:txBody>
          <a:bodyPr/>
          <a:lstStyle/>
          <a:p>
            <a:fld id="{C6BCF7D2-3053-413E-9E32-52F964C4B820}" type="slidenum">
              <a:rPr lang="es-AR" smtClean="0"/>
              <a:pPr/>
              <a:t>4</a:t>
            </a:fld>
            <a:endParaRPr lang="es-AR" dirty="0"/>
          </a:p>
        </p:txBody>
      </p:sp>
      <p:sp>
        <p:nvSpPr>
          <p:cNvPr id="16" name="Text Box 16"/>
          <p:cNvSpPr txBox="1">
            <a:spLocks noChangeArrowheads="1"/>
          </p:cNvSpPr>
          <p:nvPr>
            <p:custDataLst>
              <p:tags r:id="rId6"/>
            </p:custDataLst>
          </p:nvPr>
        </p:nvSpPr>
        <p:spPr bwMode="auto">
          <a:xfrm>
            <a:off x="467544" y="1700808"/>
            <a:ext cx="3849831" cy="261175"/>
          </a:xfrm>
          <a:prstGeom prst="rect">
            <a:avLst/>
          </a:prstGeom>
          <a:solidFill>
            <a:srgbClr val="007345"/>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eaLnBrk="0" hangingPunct="0"/>
            <a:r>
              <a:rPr lang="en-US" sz="1000" b="1" dirty="0" smtClean="0">
                <a:solidFill>
                  <a:srgbClr val="F8F8F8"/>
                </a:solidFill>
                <a:latin typeface="Arial" pitchFamily="34" charset="0"/>
              </a:rPr>
              <a:t>Sugar Sales Volumes</a:t>
            </a:r>
            <a:r>
              <a:rPr lang="en-US" sz="1000" dirty="0" smtClean="0">
                <a:solidFill>
                  <a:srgbClr val="F8F8F8"/>
                </a:solidFill>
                <a:latin typeface="Arial" pitchFamily="34" charset="0"/>
              </a:rPr>
              <a:t> (thousand tons)</a:t>
            </a:r>
            <a:endParaRPr lang="en-US" sz="1000" baseline="30000" dirty="0">
              <a:solidFill>
                <a:srgbClr val="F8F8F8"/>
              </a:solidFill>
              <a:latin typeface="Arial" pitchFamily="34" charset="0"/>
            </a:endParaRPr>
          </a:p>
        </p:txBody>
      </p:sp>
      <p:sp>
        <p:nvSpPr>
          <p:cNvPr id="44" name="Rectangle 4"/>
          <p:cNvSpPr txBox="1">
            <a:spLocks noChangeArrowheads="1"/>
          </p:cNvSpPr>
          <p:nvPr/>
        </p:nvSpPr>
        <p:spPr bwMode="gray">
          <a:xfrm>
            <a:off x="4631377" y="450850"/>
            <a:ext cx="4264973" cy="396875"/>
          </a:xfrm>
          <a:prstGeom prst="rect">
            <a:avLst/>
          </a:prstGeom>
        </p:spPr>
        <p:txBody>
          <a:bodyPr vert="horz" lIns="91440" tIns="45720" rIns="91440" bIns="45720" rtlCol="0" anchor="ctr">
            <a:noAutofit/>
          </a:bodyPr>
          <a:lstStyle/>
          <a:p>
            <a:pPr marL="0" marR="0" lvl="0" indent="0" algn="r" defTabSz="728663" rtl="0" eaLnBrk="1" fontAlgn="base" latinLnBrk="0" hangingPunct="1">
              <a:lnSpc>
                <a:spcPts val="2700"/>
              </a:lnSpc>
              <a:spcBef>
                <a:spcPct val="0"/>
              </a:spcBef>
              <a:spcAft>
                <a:spcPct val="0"/>
              </a:spcAft>
              <a:buClrTx/>
              <a:buSzTx/>
              <a:buFontTx/>
              <a:buNone/>
              <a:tabLst/>
              <a:defRPr/>
            </a:pPr>
            <a:r>
              <a:rPr kumimoji="0" lang="en-US" sz="2000" b="1" i="0" u="none" strike="noStrike" kern="0" cap="none" spc="0" normalizeH="0" baseline="0" noProof="0" dirty="0" smtClean="0">
                <a:ln>
                  <a:noFill/>
                </a:ln>
                <a:solidFill>
                  <a:schemeClr val="bg1"/>
                </a:solidFill>
                <a:effectLst>
                  <a:outerShdw blurRad="50800" dist="38100" dir="5400000" algn="t" rotWithShape="0">
                    <a:prstClr val="black">
                      <a:alpha val="40000"/>
                    </a:prstClr>
                  </a:outerShdw>
                </a:effectLst>
                <a:uLnTx/>
                <a:uFillTx/>
                <a:latin typeface="+mj-lt"/>
                <a:ea typeface="+mj-ea"/>
                <a:cs typeface="+mj-cs"/>
              </a:rPr>
              <a:t>S</a:t>
            </a:r>
            <a:r>
              <a:rPr lang="en-US" sz="2000" b="1" kern="0" dirty="0" err="1" smtClean="0">
                <a:solidFill>
                  <a:schemeClr val="bg1"/>
                </a:solidFill>
                <a:effectLst>
                  <a:outerShdw blurRad="50800" dist="38100" dir="5400000" algn="t" rotWithShape="0">
                    <a:prstClr val="black">
                      <a:alpha val="40000"/>
                    </a:prstClr>
                  </a:outerShdw>
                </a:effectLst>
                <a:latin typeface="+mj-lt"/>
                <a:ea typeface="+mj-ea"/>
                <a:cs typeface="+mj-cs"/>
              </a:rPr>
              <a:t>ugar</a:t>
            </a:r>
            <a:r>
              <a:rPr lang="en-US" sz="2000" b="1" kern="0" dirty="0" smtClean="0">
                <a:solidFill>
                  <a:schemeClr val="bg1"/>
                </a:solidFill>
                <a:effectLst>
                  <a:outerShdw blurRad="50800" dist="38100" dir="5400000" algn="t" rotWithShape="0">
                    <a:prstClr val="black">
                      <a:alpha val="40000"/>
                    </a:prstClr>
                  </a:outerShdw>
                </a:effectLst>
                <a:latin typeface="+mj-lt"/>
                <a:ea typeface="+mj-ea"/>
                <a:cs typeface="+mj-cs"/>
              </a:rPr>
              <a:t>, Ethanol &amp; Energy Business</a:t>
            </a:r>
            <a:r>
              <a:rPr kumimoji="0" lang="en-US" sz="2000" b="1" i="0" u="none" strike="noStrike" kern="0" cap="none" spc="0" normalizeH="0" baseline="0" noProof="0" dirty="0" smtClean="0">
                <a:ln>
                  <a:noFill/>
                </a:ln>
                <a:solidFill>
                  <a:schemeClr val="bg1"/>
                </a:solidFill>
                <a:effectLst>
                  <a:outerShdw blurRad="50800" dist="38100" dir="5400000" algn="t" rotWithShape="0">
                    <a:prstClr val="black">
                      <a:alpha val="40000"/>
                    </a:prstClr>
                  </a:outerShdw>
                </a:effectLst>
                <a:uLnTx/>
                <a:uFillTx/>
                <a:latin typeface="+mj-lt"/>
                <a:ea typeface="+mj-ea"/>
                <a:cs typeface="+mj-cs"/>
              </a:rPr>
              <a:t> </a:t>
            </a:r>
          </a:p>
          <a:p>
            <a:pPr marL="0" marR="0" lvl="0" indent="0" algn="r" defTabSz="728663" rtl="0" eaLnBrk="1" fontAlgn="base" latinLnBrk="0" hangingPunct="1">
              <a:lnSpc>
                <a:spcPts val="2700"/>
              </a:lnSpc>
              <a:spcBef>
                <a:spcPct val="0"/>
              </a:spcBef>
              <a:spcAft>
                <a:spcPct val="0"/>
              </a:spcAft>
              <a:buClrTx/>
              <a:buSzTx/>
              <a:buFontTx/>
              <a:buNone/>
              <a:tabLst/>
              <a:defRPr/>
            </a:pPr>
            <a:r>
              <a:rPr lang="en-US" sz="2000" b="1" kern="0" dirty="0" smtClean="0">
                <a:solidFill>
                  <a:schemeClr val="bg1"/>
                </a:solidFill>
                <a:effectLst>
                  <a:outerShdw blurRad="50800" dist="38100" dir="5400000" algn="t" rotWithShape="0">
                    <a:prstClr val="black">
                      <a:alpha val="40000"/>
                    </a:prstClr>
                  </a:outerShdw>
                </a:effectLst>
                <a:latin typeface="+mj-lt"/>
                <a:ea typeface="+mj-ea"/>
                <a:cs typeface="+mj-cs"/>
              </a:rPr>
              <a:t>Operational Performance</a:t>
            </a:r>
            <a:endParaRPr kumimoji="0" lang="en-US" sz="2000" b="1" i="0" u="none" strike="noStrike" kern="0" cap="none" spc="0" normalizeH="0" baseline="0" noProof="0" dirty="0" smtClean="0">
              <a:ln>
                <a:noFill/>
              </a:ln>
              <a:solidFill>
                <a:schemeClr val="bg1"/>
              </a:solidFill>
              <a:effectLst>
                <a:outerShdw blurRad="50800" dist="38100" dir="5400000" algn="t" rotWithShape="0">
                  <a:prstClr val="black">
                    <a:alpha val="40000"/>
                  </a:prstClr>
                </a:outerShdw>
              </a:effectLst>
              <a:uLnTx/>
              <a:uFillTx/>
              <a:latin typeface="+mj-lt"/>
              <a:ea typeface="+mj-ea"/>
              <a:cs typeface="+mj-cs"/>
            </a:endParaRPr>
          </a:p>
        </p:txBody>
      </p:sp>
      <p:sp>
        <p:nvSpPr>
          <p:cNvPr id="48" name="Text Box 16"/>
          <p:cNvSpPr txBox="1">
            <a:spLocks noChangeArrowheads="1"/>
          </p:cNvSpPr>
          <p:nvPr>
            <p:custDataLst>
              <p:tags r:id="rId7"/>
            </p:custDataLst>
          </p:nvPr>
        </p:nvSpPr>
        <p:spPr bwMode="auto">
          <a:xfrm>
            <a:off x="755576" y="1316994"/>
            <a:ext cx="7934324" cy="339725"/>
          </a:xfrm>
          <a:prstGeom prst="rect">
            <a:avLst/>
          </a:prstGeom>
          <a:noFill/>
          <a:ln w="9525" algn="ctr">
            <a:noFill/>
            <a:miter lim="800000"/>
            <a:headEnd/>
            <a:tailEnd/>
          </a:ln>
        </p:spPr>
        <p:txBody>
          <a:bodyPr wrap="none" anchor="ctr"/>
          <a:lstStyle/>
          <a:p>
            <a:pPr algn="ctr" eaLnBrk="0" hangingPunct="0"/>
            <a:r>
              <a:rPr lang="en-US" sz="1600" b="1" dirty="0" smtClean="0">
                <a:solidFill>
                  <a:srgbClr val="007345"/>
                </a:solidFill>
                <a:latin typeface="Arial" pitchFamily="34" charset="0"/>
              </a:rPr>
              <a:t>Sugar, Ethanol and Energy Sales</a:t>
            </a:r>
            <a:endParaRPr lang="en-US" sz="1600" baseline="30000" dirty="0">
              <a:solidFill>
                <a:srgbClr val="007345"/>
              </a:solidFill>
              <a:latin typeface="Arial" pitchFamily="34" charset="0"/>
            </a:endParaRPr>
          </a:p>
        </p:txBody>
      </p:sp>
      <p:cxnSp>
        <p:nvCxnSpPr>
          <p:cNvPr id="34" name="18 Conector recto"/>
          <p:cNvCxnSpPr>
            <a:cxnSpLocks noChangeShapeType="1"/>
          </p:cNvCxnSpPr>
          <p:nvPr/>
        </p:nvCxnSpPr>
        <p:spPr bwMode="auto">
          <a:xfrm>
            <a:off x="1401083" y="2173536"/>
            <a:ext cx="531929" cy="108396"/>
          </a:xfrm>
          <a:prstGeom prst="line">
            <a:avLst/>
          </a:prstGeom>
          <a:noFill/>
          <a:ln w="19050" algn="ctr">
            <a:solidFill>
              <a:srgbClr val="EE7D15"/>
            </a:solidFill>
            <a:round/>
            <a:headEnd type="oval" w="med" len="med"/>
            <a:tailEnd type="oval" w="med" len="med"/>
          </a:ln>
        </p:spPr>
      </p:cxnSp>
      <p:sp>
        <p:nvSpPr>
          <p:cNvPr id="38" name="37 CuadroTexto"/>
          <p:cNvSpPr txBox="1"/>
          <p:nvPr/>
        </p:nvSpPr>
        <p:spPr>
          <a:xfrm>
            <a:off x="1105563" y="1956767"/>
            <a:ext cx="567179" cy="230832"/>
          </a:xfrm>
          <a:prstGeom prst="rect">
            <a:avLst/>
          </a:prstGeom>
          <a:noFill/>
        </p:spPr>
        <p:txBody>
          <a:bodyPr wrap="square">
            <a:spAutoFit/>
          </a:bodyPr>
          <a:lstStyle/>
          <a:p>
            <a:pPr algn="ctr">
              <a:defRPr/>
            </a:pPr>
            <a:r>
              <a:rPr lang="es-AR" sz="900" b="1" dirty="0" smtClean="0">
                <a:solidFill>
                  <a:srgbClr val="7030A0"/>
                </a:solidFill>
                <a:latin typeface="+mj-lt"/>
                <a:cs typeface="Times New Roman" pitchFamily="18" charset="0"/>
              </a:rPr>
              <a:t>494</a:t>
            </a:r>
            <a:endParaRPr lang="es-AR" sz="900" b="1" dirty="0">
              <a:solidFill>
                <a:srgbClr val="7030A0"/>
              </a:solidFill>
              <a:latin typeface="+mj-lt"/>
              <a:cs typeface="Times New Roman" pitchFamily="18" charset="0"/>
            </a:endParaRPr>
          </a:p>
        </p:txBody>
      </p:sp>
      <p:sp>
        <p:nvSpPr>
          <p:cNvPr id="41" name="40 CuadroTexto"/>
          <p:cNvSpPr txBox="1"/>
          <p:nvPr/>
        </p:nvSpPr>
        <p:spPr>
          <a:xfrm>
            <a:off x="1728352" y="2059620"/>
            <a:ext cx="452313" cy="230832"/>
          </a:xfrm>
          <a:prstGeom prst="rect">
            <a:avLst/>
          </a:prstGeom>
          <a:noFill/>
        </p:spPr>
        <p:txBody>
          <a:bodyPr wrap="square">
            <a:spAutoFit/>
          </a:bodyPr>
          <a:lstStyle/>
          <a:p>
            <a:pPr algn="ctr">
              <a:defRPr/>
            </a:pPr>
            <a:r>
              <a:rPr lang="es-AR" sz="900" b="1" dirty="0" smtClean="0">
                <a:solidFill>
                  <a:srgbClr val="7030A0"/>
                </a:solidFill>
                <a:latin typeface="+mj-lt"/>
                <a:cs typeface="Times New Roman" pitchFamily="18" charset="0"/>
              </a:rPr>
              <a:t>411</a:t>
            </a:r>
            <a:endParaRPr lang="es-AR" sz="900" b="1" dirty="0">
              <a:solidFill>
                <a:schemeClr val="tx1"/>
              </a:solidFill>
              <a:latin typeface="+mj-lt"/>
              <a:cs typeface="Times New Roman" pitchFamily="18" charset="0"/>
            </a:endParaRPr>
          </a:p>
        </p:txBody>
      </p:sp>
      <p:cxnSp>
        <p:nvCxnSpPr>
          <p:cNvPr id="45" name="18 Conector recto"/>
          <p:cNvCxnSpPr>
            <a:cxnSpLocks noChangeShapeType="1"/>
          </p:cNvCxnSpPr>
          <p:nvPr/>
        </p:nvCxnSpPr>
        <p:spPr bwMode="auto">
          <a:xfrm>
            <a:off x="2933388" y="2982048"/>
            <a:ext cx="538312" cy="84534"/>
          </a:xfrm>
          <a:prstGeom prst="line">
            <a:avLst/>
          </a:prstGeom>
          <a:noFill/>
          <a:ln w="19050" algn="ctr">
            <a:solidFill>
              <a:srgbClr val="EE7D15"/>
            </a:solidFill>
            <a:round/>
            <a:headEnd type="oval" w="med" len="med"/>
            <a:tailEnd type="oval" w="med" len="med"/>
          </a:ln>
        </p:spPr>
      </p:cxnSp>
      <p:sp>
        <p:nvSpPr>
          <p:cNvPr id="46" name="45 CuadroTexto"/>
          <p:cNvSpPr txBox="1"/>
          <p:nvPr/>
        </p:nvSpPr>
        <p:spPr>
          <a:xfrm>
            <a:off x="2707231" y="2734988"/>
            <a:ext cx="452313" cy="230832"/>
          </a:xfrm>
          <a:prstGeom prst="rect">
            <a:avLst/>
          </a:prstGeom>
          <a:noFill/>
        </p:spPr>
        <p:txBody>
          <a:bodyPr wrap="square">
            <a:spAutoFit/>
          </a:bodyPr>
          <a:lstStyle/>
          <a:p>
            <a:pPr algn="ctr">
              <a:defRPr/>
            </a:pPr>
            <a:r>
              <a:rPr lang="es-AR" sz="900" b="1" dirty="0" smtClean="0">
                <a:solidFill>
                  <a:srgbClr val="7030A0"/>
                </a:solidFill>
                <a:latin typeface="+mj-lt"/>
                <a:cs typeface="Times New Roman" pitchFamily="18" charset="0"/>
              </a:rPr>
              <a:t>433</a:t>
            </a:r>
            <a:endParaRPr lang="es-AR" sz="900" b="1" dirty="0">
              <a:solidFill>
                <a:srgbClr val="7030A0"/>
              </a:solidFill>
              <a:latin typeface="+mj-lt"/>
              <a:cs typeface="Times New Roman" pitchFamily="18" charset="0"/>
            </a:endParaRPr>
          </a:p>
        </p:txBody>
      </p:sp>
      <p:sp>
        <p:nvSpPr>
          <p:cNvPr id="47" name="46 CuadroTexto"/>
          <p:cNvSpPr txBox="1"/>
          <p:nvPr/>
        </p:nvSpPr>
        <p:spPr>
          <a:xfrm>
            <a:off x="3332545" y="2812923"/>
            <a:ext cx="452313" cy="230832"/>
          </a:xfrm>
          <a:prstGeom prst="rect">
            <a:avLst/>
          </a:prstGeom>
          <a:noFill/>
        </p:spPr>
        <p:txBody>
          <a:bodyPr wrap="square">
            <a:spAutoFit/>
          </a:bodyPr>
          <a:lstStyle/>
          <a:p>
            <a:pPr algn="ctr">
              <a:defRPr/>
            </a:pPr>
            <a:r>
              <a:rPr lang="es-AR" sz="900" b="1" dirty="0" smtClean="0">
                <a:solidFill>
                  <a:srgbClr val="7030A0"/>
                </a:solidFill>
                <a:latin typeface="+mj-lt"/>
                <a:cs typeface="Times New Roman" pitchFamily="18" charset="0"/>
              </a:rPr>
              <a:t>389</a:t>
            </a:r>
            <a:endParaRPr lang="es-AR" sz="900" b="1" dirty="0">
              <a:solidFill>
                <a:srgbClr val="7030A0"/>
              </a:solidFill>
              <a:latin typeface="+mj-lt"/>
              <a:cs typeface="Times New Roman" pitchFamily="18" charset="0"/>
            </a:endParaRPr>
          </a:p>
        </p:txBody>
      </p:sp>
      <p:sp>
        <p:nvSpPr>
          <p:cNvPr id="49" name="48 CuadroTexto"/>
          <p:cNvSpPr txBox="1"/>
          <p:nvPr/>
        </p:nvSpPr>
        <p:spPr>
          <a:xfrm>
            <a:off x="606101" y="2705653"/>
            <a:ext cx="792088" cy="438582"/>
          </a:xfrm>
          <a:prstGeom prst="rect">
            <a:avLst/>
          </a:prstGeom>
          <a:noFill/>
        </p:spPr>
        <p:txBody>
          <a:bodyPr wrap="square">
            <a:spAutoFit/>
          </a:bodyPr>
          <a:lstStyle/>
          <a:p>
            <a:pPr>
              <a:defRPr/>
            </a:pPr>
            <a:r>
              <a:rPr lang="es-AR" sz="750" b="1" dirty="0" err="1" smtClean="0">
                <a:solidFill>
                  <a:schemeClr val="tx1"/>
                </a:solidFill>
                <a:latin typeface="+mj-lt"/>
              </a:rPr>
              <a:t>Average</a:t>
            </a:r>
            <a:endParaRPr lang="es-AR" sz="750" b="1" dirty="0" smtClean="0">
              <a:solidFill>
                <a:schemeClr val="tx1"/>
              </a:solidFill>
              <a:latin typeface="+mj-lt"/>
            </a:endParaRPr>
          </a:p>
          <a:p>
            <a:pPr>
              <a:defRPr/>
            </a:pPr>
            <a:r>
              <a:rPr lang="es-AR" sz="750" b="1" dirty="0" smtClean="0">
                <a:latin typeface="+mj-lt"/>
              </a:rPr>
              <a:t>Price</a:t>
            </a:r>
          </a:p>
          <a:p>
            <a:pPr>
              <a:defRPr/>
            </a:pPr>
            <a:r>
              <a:rPr lang="es-AR" sz="750" b="1" dirty="0" smtClean="0">
                <a:solidFill>
                  <a:schemeClr val="tx1"/>
                </a:solidFill>
                <a:latin typeface="+mj-lt"/>
              </a:rPr>
              <a:t>US$/ton</a:t>
            </a:r>
            <a:endParaRPr lang="es-AR" sz="750" b="1" dirty="0">
              <a:solidFill>
                <a:schemeClr val="tx1"/>
              </a:solidFill>
              <a:latin typeface="+mj-lt"/>
            </a:endParaRPr>
          </a:p>
        </p:txBody>
      </p:sp>
      <p:cxnSp>
        <p:nvCxnSpPr>
          <p:cNvPr id="50" name="18 Conector recto"/>
          <p:cNvCxnSpPr>
            <a:cxnSpLocks noChangeShapeType="1"/>
          </p:cNvCxnSpPr>
          <p:nvPr/>
        </p:nvCxnSpPr>
        <p:spPr bwMode="auto">
          <a:xfrm>
            <a:off x="755576" y="2662964"/>
            <a:ext cx="107504" cy="0"/>
          </a:xfrm>
          <a:prstGeom prst="line">
            <a:avLst/>
          </a:prstGeom>
          <a:noFill/>
          <a:ln w="19050" algn="ctr">
            <a:solidFill>
              <a:srgbClr val="EE7D15"/>
            </a:solidFill>
            <a:round/>
            <a:headEnd type="oval" w="med" len="med"/>
            <a:tailEnd type="oval" w="med" len="med"/>
          </a:ln>
        </p:spPr>
      </p:cxnSp>
      <p:sp>
        <p:nvSpPr>
          <p:cNvPr id="54" name="Text Box 16"/>
          <p:cNvSpPr txBox="1">
            <a:spLocks noChangeArrowheads="1"/>
          </p:cNvSpPr>
          <p:nvPr>
            <p:custDataLst>
              <p:tags r:id="rId8"/>
            </p:custDataLst>
          </p:nvPr>
        </p:nvSpPr>
        <p:spPr bwMode="auto">
          <a:xfrm>
            <a:off x="4898633" y="1700808"/>
            <a:ext cx="3849831" cy="261175"/>
          </a:xfrm>
          <a:prstGeom prst="rect">
            <a:avLst/>
          </a:prstGeom>
          <a:solidFill>
            <a:srgbClr val="007345"/>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eaLnBrk="0" hangingPunct="0"/>
            <a:r>
              <a:rPr lang="en-US" sz="1000" b="1" dirty="0" smtClean="0">
                <a:solidFill>
                  <a:srgbClr val="F8F8F8"/>
                </a:solidFill>
                <a:latin typeface="Arial" pitchFamily="34" charset="0"/>
              </a:rPr>
              <a:t>Hydrous Ethanol Sales Volumes</a:t>
            </a:r>
            <a:r>
              <a:rPr lang="en-US" sz="1000" dirty="0" smtClean="0">
                <a:solidFill>
                  <a:srgbClr val="F8F8F8"/>
                </a:solidFill>
                <a:latin typeface="Arial" pitchFamily="34" charset="0"/>
              </a:rPr>
              <a:t> (thousand m3)</a:t>
            </a:r>
            <a:endParaRPr lang="en-US" sz="1000" baseline="30000" dirty="0">
              <a:solidFill>
                <a:srgbClr val="F8F8F8"/>
              </a:solidFill>
              <a:latin typeface="Arial" pitchFamily="34" charset="0"/>
            </a:endParaRPr>
          </a:p>
        </p:txBody>
      </p:sp>
      <p:sp>
        <p:nvSpPr>
          <p:cNvPr id="56" name="Text Box 16"/>
          <p:cNvSpPr txBox="1">
            <a:spLocks noChangeArrowheads="1"/>
          </p:cNvSpPr>
          <p:nvPr>
            <p:custDataLst>
              <p:tags r:id="rId9"/>
            </p:custDataLst>
          </p:nvPr>
        </p:nvSpPr>
        <p:spPr bwMode="auto">
          <a:xfrm>
            <a:off x="4898633" y="4291975"/>
            <a:ext cx="3849831" cy="261175"/>
          </a:xfrm>
          <a:prstGeom prst="rect">
            <a:avLst/>
          </a:prstGeom>
          <a:solidFill>
            <a:srgbClr val="007345"/>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eaLnBrk="0" hangingPunct="0"/>
            <a:r>
              <a:rPr lang="en-US" sz="1000" b="1" dirty="0" smtClean="0">
                <a:solidFill>
                  <a:srgbClr val="F8F8F8"/>
                </a:solidFill>
                <a:latin typeface="Arial" pitchFamily="34" charset="0"/>
              </a:rPr>
              <a:t>Anhydrous Ethanol Sales Volume </a:t>
            </a:r>
            <a:r>
              <a:rPr lang="en-US" sz="1000" dirty="0" smtClean="0">
                <a:solidFill>
                  <a:srgbClr val="F8F8F8"/>
                </a:solidFill>
                <a:latin typeface="Arial" pitchFamily="34" charset="0"/>
              </a:rPr>
              <a:t>(thousand m3)</a:t>
            </a:r>
            <a:endParaRPr lang="en-US" sz="1000" baseline="30000" dirty="0">
              <a:solidFill>
                <a:srgbClr val="F8F8F8"/>
              </a:solidFill>
              <a:latin typeface="Arial" pitchFamily="34" charset="0"/>
            </a:endParaRPr>
          </a:p>
        </p:txBody>
      </p:sp>
      <p:sp>
        <p:nvSpPr>
          <p:cNvPr id="58" name="Text Box 16"/>
          <p:cNvSpPr txBox="1">
            <a:spLocks noChangeArrowheads="1"/>
          </p:cNvSpPr>
          <p:nvPr>
            <p:custDataLst>
              <p:tags r:id="rId10"/>
            </p:custDataLst>
          </p:nvPr>
        </p:nvSpPr>
        <p:spPr bwMode="auto">
          <a:xfrm>
            <a:off x="506145" y="4293096"/>
            <a:ext cx="3849831" cy="261175"/>
          </a:xfrm>
          <a:prstGeom prst="rect">
            <a:avLst/>
          </a:prstGeom>
          <a:solidFill>
            <a:srgbClr val="007345"/>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eaLnBrk="0" hangingPunct="0"/>
            <a:r>
              <a:rPr lang="en-US" sz="1000" b="1" dirty="0" smtClean="0">
                <a:solidFill>
                  <a:srgbClr val="F8F8F8"/>
                </a:solidFill>
                <a:latin typeface="Arial" pitchFamily="34" charset="0"/>
              </a:rPr>
              <a:t>Energy Sales Volumes</a:t>
            </a:r>
            <a:r>
              <a:rPr lang="en-US" sz="1000" dirty="0" smtClean="0">
                <a:solidFill>
                  <a:srgbClr val="F8F8F8"/>
                </a:solidFill>
                <a:latin typeface="Arial" pitchFamily="34" charset="0"/>
              </a:rPr>
              <a:t> (thousand </a:t>
            </a:r>
            <a:r>
              <a:rPr lang="en-US" sz="1000" dirty="0" err="1" smtClean="0">
                <a:solidFill>
                  <a:srgbClr val="F8F8F8"/>
                </a:solidFill>
                <a:latin typeface="Arial" pitchFamily="34" charset="0"/>
              </a:rPr>
              <a:t>MWh</a:t>
            </a:r>
            <a:r>
              <a:rPr lang="en-US" sz="1000" dirty="0" smtClean="0">
                <a:solidFill>
                  <a:srgbClr val="F8F8F8"/>
                </a:solidFill>
                <a:latin typeface="Arial" pitchFamily="34" charset="0"/>
              </a:rPr>
              <a:t>)</a:t>
            </a:r>
            <a:endParaRPr lang="en-US" sz="1000" baseline="30000" dirty="0">
              <a:solidFill>
                <a:srgbClr val="F8F8F8"/>
              </a:solidFill>
              <a:latin typeface="Arial" pitchFamily="34" charset="0"/>
            </a:endParaRPr>
          </a:p>
        </p:txBody>
      </p:sp>
      <p:cxnSp>
        <p:nvCxnSpPr>
          <p:cNvPr id="60" name="18 Conector recto"/>
          <p:cNvCxnSpPr>
            <a:cxnSpLocks noChangeShapeType="1"/>
          </p:cNvCxnSpPr>
          <p:nvPr/>
        </p:nvCxnSpPr>
        <p:spPr bwMode="auto">
          <a:xfrm flipV="1">
            <a:off x="7128399" y="2864330"/>
            <a:ext cx="661912" cy="235436"/>
          </a:xfrm>
          <a:prstGeom prst="line">
            <a:avLst/>
          </a:prstGeom>
          <a:noFill/>
          <a:ln w="19050" algn="ctr">
            <a:solidFill>
              <a:srgbClr val="EE7D15"/>
            </a:solidFill>
            <a:round/>
            <a:headEnd type="oval" w="med" len="med"/>
            <a:tailEnd type="oval" w="med" len="med"/>
          </a:ln>
        </p:spPr>
      </p:cxnSp>
      <p:sp>
        <p:nvSpPr>
          <p:cNvPr id="61" name="60 CuadroTexto"/>
          <p:cNvSpPr txBox="1"/>
          <p:nvPr/>
        </p:nvSpPr>
        <p:spPr>
          <a:xfrm>
            <a:off x="6911982" y="2812923"/>
            <a:ext cx="452313" cy="230832"/>
          </a:xfrm>
          <a:prstGeom prst="rect">
            <a:avLst/>
          </a:prstGeom>
          <a:noFill/>
        </p:spPr>
        <p:txBody>
          <a:bodyPr wrap="square">
            <a:spAutoFit/>
          </a:bodyPr>
          <a:lstStyle/>
          <a:p>
            <a:pPr>
              <a:defRPr/>
            </a:pPr>
            <a:r>
              <a:rPr lang="es-AR" sz="900" b="1" dirty="0" smtClean="0">
                <a:solidFill>
                  <a:srgbClr val="7030A0"/>
                </a:solidFill>
                <a:latin typeface="+mj-lt"/>
                <a:cs typeface="Times New Roman" pitchFamily="18" charset="0"/>
              </a:rPr>
              <a:t>539</a:t>
            </a:r>
            <a:endParaRPr lang="es-AR" sz="900" b="1" dirty="0">
              <a:solidFill>
                <a:srgbClr val="7030A0"/>
              </a:solidFill>
              <a:latin typeface="+mj-lt"/>
              <a:cs typeface="Times New Roman" pitchFamily="18" charset="0"/>
            </a:endParaRPr>
          </a:p>
        </p:txBody>
      </p:sp>
      <p:sp>
        <p:nvSpPr>
          <p:cNvPr id="62" name="61 CuadroTexto"/>
          <p:cNvSpPr txBox="1"/>
          <p:nvPr/>
        </p:nvSpPr>
        <p:spPr>
          <a:xfrm>
            <a:off x="6233621" y="2127122"/>
            <a:ext cx="452313" cy="230832"/>
          </a:xfrm>
          <a:prstGeom prst="rect">
            <a:avLst/>
          </a:prstGeom>
          <a:noFill/>
        </p:spPr>
        <p:txBody>
          <a:bodyPr wrap="square">
            <a:spAutoFit/>
          </a:bodyPr>
          <a:lstStyle/>
          <a:p>
            <a:pPr algn="ctr">
              <a:defRPr/>
            </a:pPr>
            <a:endParaRPr lang="es-AR" sz="900" b="1" dirty="0">
              <a:solidFill>
                <a:schemeClr val="tx1"/>
              </a:solidFill>
              <a:latin typeface="+mj-lt"/>
              <a:cs typeface="Times New Roman" pitchFamily="18" charset="0"/>
            </a:endParaRPr>
          </a:p>
        </p:txBody>
      </p:sp>
      <p:cxnSp>
        <p:nvCxnSpPr>
          <p:cNvPr id="63" name="18 Conector recto"/>
          <p:cNvCxnSpPr>
            <a:cxnSpLocks noChangeShapeType="1"/>
          </p:cNvCxnSpPr>
          <p:nvPr/>
        </p:nvCxnSpPr>
        <p:spPr bwMode="auto">
          <a:xfrm flipV="1">
            <a:off x="5714819" y="2253503"/>
            <a:ext cx="643361" cy="211112"/>
          </a:xfrm>
          <a:prstGeom prst="line">
            <a:avLst/>
          </a:prstGeom>
          <a:noFill/>
          <a:ln w="19050" algn="ctr">
            <a:solidFill>
              <a:srgbClr val="EE7D15"/>
            </a:solidFill>
            <a:round/>
            <a:headEnd type="oval" w="med" len="med"/>
            <a:tailEnd type="oval" w="med" len="med"/>
          </a:ln>
        </p:spPr>
      </p:cxnSp>
      <p:sp>
        <p:nvSpPr>
          <p:cNvPr id="65" name="64 CuadroTexto"/>
          <p:cNvSpPr txBox="1"/>
          <p:nvPr/>
        </p:nvSpPr>
        <p:spPr>
          <a:xfrm>
            <a:off x="5481066" y="2205247"/>
            <a:ext cx="452313" cy="230832"/>
          </a:xfrm>
          <a:prstGeom prst="rect">
            <a:avLst/>
          </a:prstGeom>
          <a:noFill/>
        </p:spPr>
        <p:txBody>
          <a:bodyPr wrap="square">
            <a:spAutoFit/>
          </a:bodyPr>
          <a:lstStyle/>
          <a:p>
            <a:pPr algn="ctr">
              <a:defRPr/>
            </a:pPr>
            <a:r>
              <a:rPr lang="es-AR" sz="900" b="1" dirty="0" smtClean="0">
                <a:solidFill>
                  <a:srgbClr val="7030A0"/>
                </a:solidFill>
                <a:latin typeface="+mj-lt"/>
                <a:cs typeface="Times New Roman" pitchFamily="18" charset="0"/>
              </a:rPr>
              <a:t>563</a:t>
            </a:r>
            <a:endParaRPr lang="es-AR" sz="900" b="1" dirty="0">
              <a:solidFill>
                <a:srgbClr val="7030A0"/>
              </a:solidFill>
              <a:latin typeface="+mj-lt"/>
              <a:cs typeface="Times New Roman" pitchFamily="18" charset="0"/>
            </a:endParaRPr>
          </a:p>
        </p:txBody>
      </p:sp>
      <p:sp>
        <p:nvSpPr>
          <p:cNvPr id="66" name="65 CuadroTexto"/>
          <p:cNvSpPr txBox="1"/>
          <p:nvPr/>
        </p:nvSpPr>
        <p:spPr>
          <a:xfrm>
            <a:off x="5076201" y="2887125"/>
            <a:ext cx="792088" cy="438582"/>
          </a:xfrm>
          <a:prstGeom prst="rect">
            <a:avLst/>
          </a:prstGeom>
          <a:noFill/>
        </p:spPr>
        <p:txBody>
          <a:bodyPr wrap="square">
            <a:spAutoFit/>
          </a:bodyPr>
          <a:lstStyle/>
          <a:p>
            <a:pPr>
              <a:defRPr/>
            </a:pPr>
            <a:r>
              <a:rPr lang="es-AR" sz="750" b="1" dirty="0" err="1" smtClean="0">
                <a:solidFill>
                  <a:schemeClr val="tx1"/>
                </a:solidFill>
                <a:latin typeface="+mj-lt"/>
              </a:rPr>
              <a:t>Average</a:t>
            </a:r>
            <a:endParaRPr lang="es-AR" sz="750" b="1" dirty="0" smtClean="0">
              <a:solidFill>
                <a:schemeClr val="tx1"/>
              </a:solidFill>
              <a:latin typeface="+mj-lt"/>
            </a:endParaRPr>
          </a:p>
          <a:p>
            <a:pPr>
              <a:defRPr/>
            </a:pPr>
            <a:r>
              <a:rPr lang="es-AR" sz="750" b="1" dirty="0" smtClean="0">
                <a:latin typeface="+mj-lt"/>
              </a:rPr>
              <a:t>Price</a:t>
            </a:r>
          </a:p>
          <a:p>
            <a:pPr>
              <a:defRPr/>
            </a:pPr>
            <a:r>
              <a:rPr lang="es-AR" sz="750" b="1" dirty="0" smtClean="0">
                <a:solidFill>
                  <a:schemeClr val="tx1"/>
                </a:solidFill>
                <a:latin typeface="+mj-lt"/>
              </a:rPr>
              <a:t>US$/m3</a:t>
            </a:r>
            <a:endParaRPr lang="es-AR" sz="750" b="1" dirty="0">
              <a:solidFill>
                <a:schemeClr val="tx1"/>
              </a:solidFill>
              <a:latin typeface="+mj-lt"/>
            </a:endParaRPr>
          </a:p>
        </p:txBody>
      </p:sp>
      <p:cxnSp>
        <p:nvCxnSpPr>
          <p:cNvPr id="67" name="18 Conector recto"/>
          <p:cNvCxnSpPr>
            <a:cxnSpLocks noChangeShapeType="1"/>
          </p:cNvCxnSpPr>
          <p:nvPr/>
        </p:nvCxnSpPr>
        <p:spPr bwMode="auto">
          <a:xfrm>
            <a:off x="5230788" y="2773165"/>
            <a:ext cx="107504" cy="0"/>
          </a:xfrm>
          <a:prstGeom prst="line">
            <a:avLst/>
          </a:prstGeom>
          <a:noFill/>
          <a:ln w="19050" algn="ctr">
            <a:solidFill>
              <a:srgbClr val="EE7D15"/>
            </a:solidFill>
            <a:round/>
            <a:headEnd type="oval" w="med" len="med"/>
            <a:tailEnd type="oval" w="med" len="med"/>
          </a:ln>
        </p:spPr>
      </p:cxnSp>
      <p:cxnSp>
        <p:nvCxnSpPr>
          <p:cNvPr id="74" name="18 Conector recto"/>
          <p:cNvCxnSpPr>
            <a:cxnSpLocks noChangeShapeType="1"/>
          </p:cNvCxnSpPr>
          <p:nvPr/>
        </p:nvCxnSpPr>
        <p:spPr bwMode="auto">
          <a:xfrm flipV="1">
            <a:off x="1670849" y="4893295"/>
            <a:ext cx="441144" cy="22675"/>
          </a:xfrm>
          <a:prstGeom prst="line">
            <a:avLst/>
          </a:prstGeom>
          <a:noFill/>
          <a:ln w="19050" algn="ctr">
            <a:solidFill>
              <a:srgbClr val="EE7D15"/>
            </a:solidFill>
            <a:round/>
            <a:headEnd type="oval" w="med" len="med"/>
            <a:tailEnd type="oval" w="med" len="med"/>
          </a:ln>
        </p:spPr>
      </p:cxnSp>
      <p:sp>
        <p:nvSpPr>
          <p:cNvPr id="75" name="74 CuadroTexto"/>
          <p:cNvSpPr txBox="1"/>
          <p:nvPr/>
        </p:nvSpPr>
        <p:spPr>
          <a:xfrm>
            <a:off x="1452392" y="4685138"/>
            <a:ext cx="452313" cy="230832"/>
          </a:xfrm>
          <a:prstGeom prst="rect">
            <a:avLst/>
          </a:prstGeom>
          <a:noFill/>
        </p:spPr>
        <p:txBody>
          <a:bodyPr wrap="square">
            <a:spAutoFit/>
          </a:bodyPr>
          <a:lstStyle/>
          <a:p>
            <a:pPr algn="ctr">
              <a:defRPr/>
            </a:pPr>
            <a:r>
              <a:rPr lang="es-AR" sz="900" b="1" dirty="0" smtClean="0">
                <a:solidFill>
                  <a:srgbClr val="7030A0"/>
                </a:solidFill>
                <a:latin typeface="+mj-lt"/>
                <a:cs typeface="Times New Roman" pitchFamily="18" charset="0"/>
              </a:rPr>
              <a:t>89</a:t>
            </a:r>
            <a:endParaRPr lang="es-AR" sz="900" b="1" dirty="0">
              <a:solidFill>
                <a:srgbClr val="7030A0"/>
              </a:solidFill>
              <a:latin typeface="+mj-lt"/>
              <a:cs typeface="Times New Roman" pitchFamily="18" charset="0"/>
            </a:endParaRPr>
          </a:p>
        </p:txBody>
      </p:sp>
      <p:sp>
        <p:nvSpPr>
          <p:cNvPr id="76" name="75 CuadroTexto"/>
          <p:cNvSpPr txBox="1"/>
          <p:nvPr/>
        </p:nvSpPr>
        <p:spPr>
          <a:xfrm>
            <a:off x="1904705" y="4672223"/>
            <a:ext cx="452313" cy="230832"/>
          </a:xfrm>
          <a:prstGeom prst="rect">
            <a:avLst/>
          </a:prstGeom>
          <a:noFill/>
        </p:spPr>
        <p:txBody>
          <a:bodyPr wrap="square">
            <a:spAutoFit/>
          </a:bodyPr>
          <a:lstStyle/>
          <a:p>
            <a:pPr algn="ctr">
              <a:defRPr/>
            </a:pPr>
            <a:r>
              <a:rPr lang="es-AR" sz="900" b="1" dirty="0" smtClean="0">
                <a:solidFill>
                  <a:srgbClr val="7030A0"/>
                </a:solidFill>
                <a:latin typeface="+mj-lt"/>
                <a:cs typeface="Times New Roman" pitchFamily="18" charset="0"/>
              </a:rPr>
              <a:t>92</a:t>
            </a:r>
            <a:endParaRPr lang="es-AR" sz="900" b="1" dirty="0">
              <a:solidFill>
                <a:srgbClr val="7030A0"/>
              </a:solidFill>
              <a:latin typeface="+mj-lt"/>
              <a:cs typeface="Times New Roman" pitchFamily="18" charset="0"/>
            </a:endParaRPr>
          </a:p>
        </p:txBody>
      </p:sp>
      <p:cxnSp>
        <p:nvCxnSpPr>
          <p:cNvPr id="77" name="18 Conector recto"/>
          <p:cNvCxnSpPr>
            <a:cxnSpLocks noChangeShapeType="1"/>
          </p:cNvCxnSpPr>
          <p:nvPr/>
        </p:nvCxnSpPr>
        <p:spPr bwMode="auto">
          <a:xfrm>
            <a:off x="3069964" y="5728736"/>
            <a:ext cx="504056" cy="54771"/>
          </a:xfrm>
          <a:prstGeom prst="line">
            <a:avLst/>
          </a:prstGeom>
          <a:noFill/>
          <a:ln w="19050" algn="ctr">
            <a:solidFill>
              <a:srgbClr val="EE7D15"/>
            </a:solidFill>
            <a:round/>
            <a:headEnd type="oval" w="med" len="med"/>
            <a:tailEnd type="oval" w="med" len="med"/>
          </a:ln>
        </p:spPr>
      </p:cxnSp>
      <p:sp>
        <p:nvSpPr>
          <p:cNvPr id="78" name="77 CuadroTexto"/>
          <p:cNvSpPr txBox="1"/>
          <p:nvPr/>
        </p:nvSpPr>
        <p:spPr>
          <a:xfrm>
            <a:off x="2843808" y="5502424"/>
            <a:ext cx="452313" cy="230832"/>
          </a:xfrm>
          <a:prstGeom prst="rect">
            <a:avLst/>
          </a:prstGeom>
          <a:noFill/>
        </p:spPr>
        <p:txBody>
          <a:bodyPr wrap="square">
            <a:spAutoFit/>
          </a:bodyPr>
          <a:lstStyle/>
          <a:p>
            <a:pPr algn="ctr">
              <a:defRPr/>
            </a:pPr>
            <a:r>
              <a:rPr lang="es-AR" sz="900" b="1" dirty="0" smtClean="0">
                <a:solidFill>
                  <a:srgbClr val="7030A0"/>
                </a:solidFill>
                <a:latin typeface="+mj-lt"/>
                <a:cs typeface="Times New Roman" pitchFamily="18" charset="0"/>
              </a:rPr>
              <a:t>89</a:t>
            </a:r>
            <a:endParaRPr lang="es-AR" sz="900" b="1" dirty="0">
              <a:solidFill>
                <a:srgbClr val="7030A0"/>
              </a:solidFill>
              <a:latin typeface="+mj-lt"/>
              <a:cs typeface="Times New Roman" pitchFamily="18" charset="0"/>
            </a:endParaRPr>
          </a:p>
        </p:txBody>
      </p:sp>
      <p:sp>
        <p:nvSpPr>
          <p:cNvPr id="79" name="78 CuadroTexto"/>
          <p:cNvSpPr txBox="1"/>
          <p:nvPr/>
        </p:nvSpPr>
        <p:spPr>
          <a:xfrm>
            <a:off x="3405070" y="5572472"/>
            <a:ext cx="452313" cy="230832"/>
          </a:xfrm>
          <a:prstGeom prst="rect">
            <a:avLst/>
          </a:prstGeom>
          <a:noFill/>
        </p:spPr>
        <p:txBody>
          <a:bodyPr wrap="square">
            <a:spAutoFit/>
          </a:bodyPr>
          <a:lstStyle/>
          <a:p>
            <a:pPr algn="ctr">
              <a:defRPr/>
            </a:pPr>
            <a:r>
              <a:rPr lang="es-AR" sz="900" b="1" dirty="0" smtClean="0">
                <a:solidFill>
                  <a:srgbClr val="7030A0"/>
                </a:solidFill>
                <a:latin typeface="+mj-lt"/>
                <a:cs typeface="Times New Roman" pitchFamily="18" charset="0"/>
              </a:rPr>
              <a:t>85</a:t>
            </a:r>
            <a:endParaRPr lang="es-AR" sz="900" b="1" dirty="0">
              <a:solidFill>
                <a:srgbClr val="7030A0"/>
              </a:solidFill>
              <a:latin typeface="+mj-lt"/>
              <a:cs typeface="Times New Roman" pitchFamily="18" charset="0"/>
            </a:endParaRPr>
          </a:p>
        </p:txBody>
      </p:sp>
      <p:sp>
        <p:nvSpPr>
          <p:cNvPr id="80" name="79 CuadroTexto"/>
          <p:cNvSpPr txBox="1"/>
          <p:nvPr/>
        </p:nvSpPr>
        <p:spPr>
          <a:xfrm>
            <a:off x="874959" y="5426114"/>
            <a:ext cx="792088" cy="438582"/>
          </a:xfrm>
          <a:prstGeom prst="rect">
            <a:avLst/>
          </a:prstGeom>
          <a:noFill/>
        </p:spPr>
        <p:txBody>
          <a:bodyPr wrap="square">
            <a:spAutoFit/>
          </a:bodyPr>
          <a:lstStyle/>
          <a:p>
            <a:pPr>
              <a:defRPr/>
            </a:pPr>
            <a:r>
              <a:rPr lang="es-AR" sz="750" b="1" dirty="0" err="1" smtClean="0">
                <a:solidFill>
                  <a:schemeClr val="tx1"/>
                </a:solidFill>
                <a:latin typeface="+mj-lt"/>
              </a:rPr>
              <a:t>Average</a:t>
            </a:r>
            <a:endParaRPr lang="es-AR" sz="750" b="1" dirty="0" smtClean="0">
              <a:solidFill>
                <a:schemeClr val="tx1"/>
              </a:solidFill>
              <a:latin typeface="+mj-lt"/>
            </a:endParaRPr>
          </a:p>
          <a:p>
            <a:pPr>
              <a:defRPr/>
            </a:pPr>
            <a:r>
              <a:rPr lang="es-AR" sz="750" b="1" dirty="0" smtClean="0">
                <a:latin typeface="+mj-lt"/>
              </a:rPr>
              <a:t>Price</a:t>
            </a:r>
          </a:p>
          <a:p>
            <a:pPr>
              <a:defRPr/>
            </a:pPr>
            <a:r>
              <a:rPr lang="es-AR" sz="750" b="1" dirty="0" smtClean="0">
                <a:solidFill>
                  <a:schemeClr val="tx1"/>
                </a:solidFill>
                <a:latin typeface="+mj-lt"/>
              </a:rPr>
              <a:t>US$/</a:t>
            </a:r>
            <a:r>
              <a:rPr lang="es-AR" sz="750" b="1" dirty="0" err="1" smtClean="0">
                <a:solidFill>
                  <a:schemeClr val="tx1"/>
                </a:solidFill>
                <a:latin typeface="+mj-lt"/>
              </a:rPr>
              <a:t>MWh</a:t>
            </a:r>
            <a:endParaRPr lang="es-AR" sz="750" b="1" dirty="0">
              <a:solidFill>
                <a:schemeClr val="tx1"/>
              </a:solidFill>
              <a:latin typeface="+mj-lt"/>
            </a:endParaRPr>
          </a:p>
        </p:txBody>
      </p:sp>
      <p:cxnSp>
        <p:nvCxnSpPr>
          <p:cNvPr id="81" name="18 Conector recto"/>
          <p:cNvCxnSpPr>
            <a:cxnSpLocks noChangeShapeType="1"/>
          </p:cNvCxnSpPr>
          <p:nvPr/>
        </p:nvCxnSpPr>
        <p:spPr bwMode="auto">
          <a:xfrm>
            <a:off x="1025860" y="5320388"/>
            <a:ext cx="107504" cy="0"/>
          </a:xfrm>
          <a:prstGeom prst="line">
            <a:avLst/>
          </a:prstGeom>
          <a:noFill/>
          <a:ln w="19050" algn="ctr">
            <a:solidFill>
              <a:srgbClr val="EE7D15"/>
            </a:solidFill>
            <a:round/>
            <a:headEnd type="oval" w="med" len="med"/>
            <a:tailEnd type="oval" w="med" len="med"/>
          </a:ln>
        </p:spPr>
      </p:cxnSp>
      <p:cxnSp>
        <p:nvCxnSpPr>
          <p:cNvPr id="83" name="18 Conector recto"/>
          <p:cNvCxnSpPr>
            <a:cxnSpLocks noChangeShapeType="1"/>
          </p:cNvCxnSpPr>
          <p:nvPr/>
        </p:nvCxnSpPr>
        <p:spPr bwMode="auto">
          <a:xfrm flipV="1">
            <a:off x="5945615" y="4785669"/>
            <a:ext cx="514162" cy="164368"/>
          </a:xfrm>
          <a:prstGeom prst="line">
            <a:avLst/>
          </a:prstGeom>
          <a:noFill/>
          <a:ln w="19050" algn="ctr">
            <a:solidFill>
              <a:srgbClr val="EE7D15"/>
            </a:solidFill>
            <a:round/>
            <a:headEnd type="oval" w="med" len="med"/>
            <a:tailEnd type="oval" w="med" len="med"/>
          </a:ln>
        </p:spPr>
      </p:cxnSp>
      <p:sp>
        <p:nvSpPr>
          <p:cNvPr id="84" name="83 CuadroTexto"/>
          <p:cNvSpPr txBox="1"/>
          <p:nvPr/>
        </p:nvSpPr>
        <p:spPr>
          <a:xfrm>
            <a:off x="5707222" y="4728895"/>
            <a:ext cx="452313" cy="230832"/>
          </a:xfrm>
          <a:prstGeom prst="rect">
            <a:avLst/>
          </a:prstGeom>
          <a:noFill/>
        </p:spPr>
        <p:txBody>
          <a:bodyPr wrap="square">
            <a:spAutoFit/>
          </a:bodyPr>
          <a:lstStyle/>
          <a:p>
            <a:pPr>
              <a:defRPr/>
            </a:pPr>
            <a:r>
              <a:rPr lang="es-AR" sz="900" b="1" dirty="0" smtClean="0">
                <a:solidFill>
                  <a:srgbClr val="7030A0"/>
                </a:solidFill>
                <a:latin typeface="+mj-lt"/>
                <a:cs typeface="Times New Roman" pitchFamily="18" charset="0"/>
              </a:rPr>
              <a:t>645</a:t>
            </a:r>
            <a:endParaRPr lang="es-AR" sz="900" b="1" dirty="0">
              <a:solidFill>
                <a:srgbClr val="7030A0"/>
              </a:solidFill>
              <a:latin typeface="+mj-lt"/>
              <a:cs typeface="Times New Roman" pitchFamily="18" charset="0"/>
            </a:endParaRPr>
          </a:p>
        </p:txBody>
      </p:sp>
      <p:sp>
        <p:nvSpPr>
          <p:cNvPr id="85" name="84 CuadroTexto"/>
          <p:cNvSpPr txBox="1"/>
          <p:nvPr/>
        </p:nvSpPr>
        <p:spPr>
          <a:xfrm>
            <a:off x="6263527" y="4569722"/>
            <a:ext cx="452313" cy="230832"/>
          </a:xfrm>
          <a:prstGeom prst="rect">
            <a:avLst/>
          </a:prstGeom>
          <a:noFill/>
        </p:spPr>
        <p:txBody>
          <a:bodyPr wrap="square">
            <a:spAutoFit/>
          </a:bodyPr>
          <a:lstStyle/>
          <a:p>
            <a:pPr algn="ctr">
              <a:defRPr/>
            </a:pPr>
            <a:r>
              <a:rPr lang="es-AR" sz="900" b="1" dirty="0" smtClean="0">
                <a:solidFill>
                  <a:srgbClr val="7030A0"/>
                </a:solidFill>
                <a:latin typeface="+mj-lt"/>
                <a:cs typeface="Times New Roman" pitchFamily="18" charset="0"/>
              </a:rPr>
              <a:t>706</a:t>
            </a:r>
            <a:endParaRPr lang="es-AR" sz="900" b="1" dirty="0">
              <a:solidFill>
                <a:srgbClr val="7030A0"/>
              </a:solidFill>
              <a:latin typeface="+mj-lt"/>
              <a:cs typeface="Times New Roman" pitchFamily="18" charset="0"/>
            </a:endParaRPr>
          </a:p>
        </p:txBody>
      </p:sp>
      <p:cxnSp>
        <p:nvCxnSpPr>
          <p:cNvPr id="86" name="18 Conector recto"/>
          <p:cNvCxnSpPr>
            <a:cxnSpLocks noChangeShapeType="1"/>
            <a:stCxn id="87" idx="2"/>
          </p:cNvCxnSpPr>
          <p:nvPr/>
        </p:nvCxnSpPr>
        <p:spPr bwMode="auto">
          <a:xfrm flipV="1">
            <a:off x="7354556" y="5803304"/>
            <a:ext cx="529812" cy="174837"/>
          </a:xfrm>
          <a:prstGeom prst="line">
            <a:avLst/>
          </a:prstGeom>
          <a:noFill/>
          <a:ln w="19050" algn="ctr">
            <a:solidFill>
              <a:srgbClr val="EE7D15"/>
            </a:solidFill>
            <a:round/>
            <a:headEnd type="oval" w="med" len="med"/>
            <a:tailEnd type="oval" w="med" len="med"/>
          </a:ln>
        </p:spPr>
      </p:cxnSp>
      <p:sp>
        <p:nvSpPr>
          <p:cNvPr id="87" name="86 CuadroTexto"/>
          <p:cNvSpPr txBox="1"/>
          <p:nvPr/>
        </p:nvSpPr>
        <p:spPr>
          <a:xfrm>
            <a:off x="7128399" y="5747309"/>
            <a:ext cx="452313" cy="230832"/>
          </a:xfrm>
          <a:prstGeom prst="rect">
            <a:avLst/>
          </a:prstGeom>
          <a:noFill/>
        </p:spPr>
        <p:txBody>
          <a:bodyPr wrap="square">
            <a:spAutoFit/>
          </a:bodyPr>
          <a:lstStyle/>
          <a:p>
            <a:pPr>
              <a:defRPr/>
            </a:pPr>
            <a:r>
              <a:rPr lang="es-AR" sz="900" b="1" dirty="0" smtClean="0">
                <a:solidFill>
                  <a:srgbClr val="7030A0"/>
                </a:solidFill>
                <a:latin typeface="+mj-lt"/>
                <a:cs typeface="Times New Roman" pitchFamily="18" charset="0"/>
              </a:rPr>
              <a:t>610</a:t>
            </a:r>
            <a:endParaRPr lang="es-AR" sz="900" b="1" dirty="0">
              <a:solidFill>
                <a:srgbClr val="7030A0"/>
              </a:solidFill>
              <a:latin typeface="+mj-lt"/>
              <a:cs typeface="Times New Roman" pitchFamily="18" charset="0"/>
            </a:endParaRPr>
          </a:p>
        </p:txBody>
      </p:sp>
      <p:sp>
        <p:nvSpPr>
          <p:cNvPr id="89" name="88 CuadroTexto"/>
          <p:cNvSpPr txBox="1"/>
          <p:nvPr/>
        </p:nvSpPr>
        <p:spPr>
          <a:xfrm>
            <a:off x="5153527" y="5320388"/>
            <a:ext cx="792088" cy="438582"/>
          </a:xfrm>
          <a:prstGeom prst="rect">
            <a:avLst/>
          </a:prstGeom>
          <a:noFill/>
        </p:spPr>
        <p:txBody>
          <a:bodyPr wrap="square">
            <a:spAutoFit/>
          </a:bodyPr>
          <a:lstStyle/>
          <a:p>
            <a:pPr>
              <a:defRPr/>
            </a:pPr>
            <a:r>
              <a:rPr lang="es-AR" sz="750" b="1" dirty="0" err="1" smtClean="0">
                <a:solidFill>
                  <a:schemeClr val="tx1"/>
                </a:solidFill>
                <a:latin typeface="+mj-lt"/>
              </a:rPr>
              <a:t>Average</a:t>
            </a:r>
            <a:endParaRPr lang="es-AR" sz="750" b="1" dirty="0" smtClean="0">
              <a:solidFill>
                <a:schemeClr val="tx1"/>
              </a:solidFill>
              <a:latin typeface="+mj-lt"/>
            </a:endParaRPr>
          </a:p>
          <a:p>
            <a:pPr>
              <a:defRPr/>
            </a:pPr>
            <a:r>
              <a:rPr lang="es-AR" sz="750" b="1" dirty="0" smtClean="0">
                <a:latin typeface="+mj-lt"/>
              </a:rPr>
              <a:t>Price</a:t>
            </a:r>
          </a:p>
          <a:p>
            <a:pPr>
              <a:defRPr/>
            </a:pPr>
            <a:r>
              <a:rPr lang="es-AR" sz="750" b="1" dirty="0" smtClean="0">
                <a:solidFill>
                  <a:schemeClr val="tx1"/>
                </a:solidFill>
                <a:latin typeface="+mj-lt"/>
              </a:rPr>
              <a:t>US$/m3</a:t>
            </a:r>
            <a:endParaRPr lang="es-AR" sz="750" b="1" dirty="0">
              <a:solidFill>
                <a:schemeClr val="tx1"/>
              </a:solidFill>
              <a:latin typeface="+mj-lt"/>
            </a:endParaRPr>
          </a:p>
        </p:txBody>
      </p:sp>
      <p:cxnSp>
        <p:nvCxnSpPr>
          <p:cNvPr id="90" name="18 Conector recto"/>
          <p:cNvCxnSpPr>
            <a:cxnSpLocks noChangeShapeType="1"/>
          </p:cNvCxnSpPr>
          <p:nvPr/>
        </p:nvCxnSpPr>
        <p:spPr bwMode="auto">
          <a:xfrm>
            <a:off x="5284540" y="5293816"/>
            <a:ext cx="107504" cy="0"/>
          </a:xfrm>
          <a:prstGeom prst="line">
            <a:avLst/>
          </a:prstGeom>
          <a:noFill/>
          <a:ln w="19050" algn="ctr">
            <a:solidFill>
              <a:srgbClr val="EE7D15"/>
            </a:solidFill>
            <a:round/>
            <a:headEnd type="oval" w="med" len="med"/>
            <a:tailEnd type="oval" w="med" len="med"/>
          </a:ln>
        </p:spPr>
      </p:cxnSp>
      <p:sp>
        <p:nvSpPr>
          <p:cNvPr id="68" name="46 CuadroTexto"/>
          <p:cNvSpPr txBox="1"/>
          <p:nvPr/>
        </p:nvSpPr>
        <p:spPr>
          <a:xfrm>
            <a:off x="7530323" y="2623864"/>
            <a:ext cx="452313" cy="230832"/>
          </a:xfrm>
          <a:prstGeom prst="rect">
            <a:avLst/>
          </a:prstGeom>
          <a:noFill/>
        </p:spPr>
        <p:txBody>
          <a:bodyPr wrap="square">
            <a:spAutoFit/>
          </a:bodyPr>
          <a:lstStyle/>
          <a:p>
            <a:pPr algn="ctr">
              <a:defRPr/>
            </a:pPr>
            <a:r>
              <a:rPr lang="es-AR" sz="900" b="1" dirty="0" smtClean="0">
                <a:solidFill>
                  <a:srgbClr val="7030A0"/>
                </a:solidFill>
                <a:latin typeface="+mj-lt"/>
                <a:cs typeface="Times New Roman" pitchFamily="18" charset="0"/>
              </a:rPr>
              <a:t>580</a:t>
            </a:r>
          </a:p>
        </p:txBody>
      </p:sp>
      <p:sp>
        <p:nvSpPr>
          <p:cNvPr id="69" name="46 CuadroTexto"/>
          <p:cNvSpPr txBox="1"/>
          <p:nvPr/>
        </p:nvSpPr>
        <p:spPr>
          <a:xfrm>
            <a:off x="6268888" y="2026605"/>
            <a:ext cx="452313" cy="230832"/>
          </a:xfrm>
          <a:prstGeom prst="rect">
            <a:avLst/>
          </a:prstGeom>
          <a:noFill/>
        </p:spPr>
        <p:txBody>
          <a:bodyPr wrap="square">
            <a:spAutoFit/>
          </a:bodyPr>
          <a:lstStyle/>
          <a:p>
            <a:pPr algn="ctr">
              <a:defRPr/>
            </a:pPr>
            <a:r>
              <a:rPr lang="es-AR" sz="900" b="1" dirty="0" smtClean="0">
                <a:solidFill>
                  <a:srgbClr val="7030A0"/>
                </a:solidFill>
                <a:latin typeface="+mj-lt"/>
                <a:cs typeface="Times New Roman" pitchFamily="18" charset="0"/>
              </a:rPr>
              <a:t>635</a:t>
            </a:r>
          </a:p>
        </p:txBody>
      </p:sp>
      <p:sp>
        <p:nvSpPr>
          <p:cNvPr id="91" name="86 CuadroTexto"/>
          <p:cNvSpPr txBox="1"/>
          <p:nvPr/>
        </p:nvSpPr>
        <p:spPr>
          <a:xfrm>
            <a:off x="7732467" y="5558881"/>
            <a:ext cx="452313" cy="230832"/>
          </a:xfrm>
          <a:prstGeom prst="rect">
            <a:avLst/>
          </a:prstGeom>
          <a:noFill/>
        </p:spPr>
        <p:txBody>
          <a:bodyPr wrap="square">
            <a:spAutoFit/>
          </a:bodyPr>
          <a:lstStyle/>
          <a:p>
            <a:pPr>
              <a:defRPr/>
            </a:pPr>
            <a:r>
              <a:rPr lang="es-AR" sz="900" b="1" dirty="0" smtClean="0">
                <a:solidFill>
                  <a:srgbClr val="7030A0"/>
                </a:solidFill>
                <a:latin typeface="+mj-lt"/>
                <a:cs typeface="Times New Roman" pitchFamily="18" charset="0"/>
              </a:rPr>
              <a:t>657</a:t>
            </a:r>
            <a:endParaRPr lang="es-AR" sz="900" b="1" dirty="0">
              <a:solidFill>
                <a:srgbClr val="7030A0"/>
              </a:solidFill>
              <a:latin typeface="+mj-lt"/>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to 4"/>
          <p:cNvGraphicFramePr>
            <a:graphicFrameLocks noChangeAspect="1"/>
          </p:cNvGraphicFramePr>
          <p:nvPr>
            <p:extLst>
              <p:ext uri="{D42A27DB-BD31-4B8C-83A1-F6EECF244321}">
                <p14:modId xmlns:p14="http://schemas.microsoft.com/office/powerpoint/2010/main" val="3311411233"/>
              </p:ext>
            </p:extLst>
          </p:nvPr>
        </p:nvGraphicFramePr>
        <p:xfrm>
          <a:off x="4693666" y="4653549"/>
          <a:ext cx="4149725" cy="2214563"/>
        </p:xfrm>
        <a:graphic>
          <a:graphicData uri="http://schemas.openxmlformats.org/presentationml/2006/ole">
            <mc:AlternateContent xmlns:mc="http://schemas.openxmlformats.org/markup-compatibility/2006">
              <mc:Choice xmlns:v="urn:schemas-microsoft-com:vml" Requires="v">
                <p:oleObj spid="_x0000_s55473" name="Hoja de cálculo" r:id="rId8" imgW="5124558" imgH="2733617" progId="Excel.Sheet.12">
                  <p:link updateAutomatic="1"/>
                </p:oleObj>
              </mc:Choice>
              <mc:Fallback>
                <p:oleObj name="Hoja de cálculo" r:id="rId8" imgW="5124558" imgH="2733617" progId="Excel.Sheet.12">
                  <p:link updateAutomatic="1"/>
                  <p:pic>
                    <p:nvPicPr>
                      <p:cNvPr id="0" name=""/>
                      <p:cNvPicPr/>
                      <p:nvPr/>
                    </p:nvPicPr>
                    <p:blipFill>
                      <a:blip r:embed="rId9"/>
                      <a:stretch>
                        <a:fillRect/>
                      </a:stretch>
                    </p:blipFill>
                    <p:spPr>
                      <a:xfrm>
                        <a:off x="4693666" y="4653549"/>
                        <a:ext cx="4149725" cy="2214563"/>
                      </a:xfrm>
                      <a:prstGeom prst="rect">
                        <a:avLst/>
                      </a:prstGeom>
                    </p:spPr>
                  </p:pic>
                </p:oleObj>
              </mc:Fallback>
            </mc:AlternateContent>
          </a:graphicData>
        </a:graphic>
      </p:graphicFrame>
      <p:graphicFrame>
        <p:nvGraphicFramePr>
          <p:cNvPr id="12" name="Objeto 11"/>
          <p:cNvGraphicFramePr>
            <a:graphicFrameLocks noChangeAspect="1"/>
          </p:cNvGraphicFramePr>
          <p:nvPr>
            <p:extLst>
              <p:ext uri="{D42A27DB-BD31-4B8C-83A1-F6EECF244321}">
                <p14:modId xmlns:p14="http://schemas.microsoft.com/office/powerpoint/2010/main" val="519098114"/>
              </p:ext>
            </p:extLst>
          </p:nvPr>
        </p:nvGraphicFramePr>
        <p:xfrm>
          <a:off x="4689475" y="2014538"/>
          <a:ext cx="4044950" cy="2157412"/>
        </p:xfrm>
        <a:graphic>
          <a:graphicData uri="http://schemas.openxmlformats.org/presentationml/2006/ole">
            <mc:AlternateContent xmlns:mc="http://schemas.openxmlformats.org/markup-compatibility/2006">
              <mc:Choice xmlns:v="urn:schemas-microsoft-com:vml" Requires="v">
                <p:oleObj spid="_x0000_s55474" name="Hoja de cálculo" r:id="rId10" imgW="5124558" imgH="2733617" progId="Excel.Sheet.12">
                  <p:link updateAutomatic="1"/>
                </p:oleObj>
              </mc:Choice>
              <mc:Fallback>
                <p:oleObj name="Hoja de cálculo" r:id="rId10" imgW="5124558" imgH="2733617" progId="Excel.Sheet.12">
                  <p:link updateAutomatic="1"/>
                  <p:pic>
                    <p:nvPicPr>
                      <p:cNvPr id="0" name=""/>
                      <p:cNvPicPr/>
                      <p:nvPr/>
                    </p:nvPicPr>
                    <p:blipFill>
                      <a:blip r:embed="rId11"/>
                      <a:stretch>
                        <a:fillRect/>
                      </a:stretch>
                    </p:blipFill>
                    <p:spPr>
                      <a:xfrm>
                        <a:off x="4689475" y="2014538"/>
                        <a:ext cx="4044950" cy="2157412"/>
                      </a:xfrm>
                      <a:prstGeom prst="rect">
                        <a:avLst/>
                      </a:prstGeom>
                    </p:spPr>
                  </p:pic>
                </p:oleObj>
              </mc:Fallback>
            </mc:AlternateContent>
          </a:graphicData>
        </a:graphic>
      </p:graphicFrame>
      <p:sp>
        <p:nvSpPr>
          <p:cNvPr id="38" name="37 CuadroTexto"/>
          <p:cNvSpPr txBox="1"/>
          <p:nvPr/>
        </p:nvSpPr>
        <p:spPr>
          <a:xfrm>
            <a:off x="4917796" y="4759019"/>
            <a:ext cx="1133475" cy="323850"/>
          </a:xfrm>
          <a:prstGeom prst="rect">
            <a:avLst/>
          </a:prstGeom>
          <a:noFill/>
        </p:spPr>
        <p:txBody>
          <a:bodyPr>
            <a:spAutoFit/>
          </a:bodyPr>
          <a:lstStyle/>
          <a:p>
            <a:pPr>
              <a:defRPr/>
            </a:pPr>
            <a:r>
              <a:rPr lang="es-AR" sz="750" b="1" dirty="0" err="1">
                <a:solidFill>
                  <a:schemeClr val="tx1"/>
                </a:solidFill>
                <a:latin typeface="+mj-lt"/>
              </a:rPr>
              <a:t>Adjusted</a:t>
            </a:r>
            <a:r>
              <a:rPr lang="es-AR" sz="750" b="1" dirty="0">
                <a:solidFill>
                  <a:schemeClr val="tx1"/>
                </a:solidFill>
                <a:latin typeface="+mj-lt"/>
              </a:rPr>
              <a:t> EBITDA </a:t>
            </a:r>
            <a:r>
              <a:rPr lang="es-AR" sz="750" b="1" dirty="0" err="1">
                <a:solidFill>
                  <a:schemeClr val="tx1"/>
                </a:solidFill>
                <a:latin typeface="+mj-lt"/>
              </a:rPr>
              <a:t>Margin</a:t>
            </a:r>
            <a:endParaRPr lang="es-AR" sz="750" b="1" dirty="0">
              <a:solidFill>
                <a:schemeClr val="tx1"/>
              </a:solidFill>
              <a:latin typeface="+mj-lt"/>
            </a:endParaRPr>
          </a:p>
        </p:txBody>
      </p:sp>
      <p:sp>
        <p:nvSpPr>
          <p:cNvPr id="41" name="40 CuadroTexto"/>
          <p:cNvSpPr txBox="1"/>
          <p:nvPr/>
        </p:nvSpPr>
        <p:spPr>
          <a:xfrm>
            <a:off x="4846043" y="2072143"/>
            <a:ext cx="1133475" cy="323850"/>
          </a:xfrm>
          <a:prstGeom prst="rect">
            <a:avLst/>
          </a:prstGeom>
          <a:noFill/>
        </p:spPr>
        <p:txBody>
          <a:bodyPr>
            <a:spAutoFit/>
          </a:bodyPr>
          <a:lstStyle/>
          <a:p>
            <a:pPr>
              <a:defRPr/>
            </a:pPr>
            <a:r>
              <a:rPr lang="es-AR" sz="750" b="1" dirty="0" err="1">
                <a:solidFill>
                  <a:schemeClr val="tx1"/>
                </a:solidFill>
                <a:latin typeface="+mj-lt"/>
              </a:rPr>
              <a:t>Adjusted</a:t>
            </a:r>
            <a:r>
              <a:rPr lang="es-AR" sz="750" b="1" dirty="0">
                <a:solidFill>
                  <a:schemeClr val="tx1"/>
                </a:solidFill>
                <a:latin typeface="+mj-lt"/>
              </a:rPr>
              <a:t> EBITDA </a:t>
            </a:r>
            <a:r>
              <a:rPr lang="es-AR" sz="750" b="1" dirty="0" err="1">
                <a:solidFill>
                  <a:schemeClr val="tx1"/>
                </a:solidFill>
                <a:latin typeface="+mj-lt"/>
              </a:rPr>
              <a:t>Margin</a:t>
            </a:r>
            <a:endParaRPr lang="es-AR" sz="750" b="1" dirty="0">
              <a:solidFill>
                <a:schemeClr val="tx1"/>
              </a:solidFill>
              <a:latin typeface="+mj-lt"/>
            </a:endParaRPr>
          </a:p>
        </p:txBody>
      </p:sp>
      <p:sp>
        <p:nvSpPr>
          <p:cNvPr id="48" name="Text Box 16"/>
          <p:cNvSpPr txBox="1">
            <a:spLocks noChangeArrowheads="1"/>
          </p:cNvSpPr>
          <p:nvPr>
            <p:custDataLst>
              <p:tags r:id="rId2"/>
            </p:custDataLst>
          </p:nvPr>
        </p:nvSpPr>
        <p:spPr bwMode="auto">
          <a:xfrm>
            <a:off x="4056808" y="1752226"/>
            <a:ext cx="5256584" cy="339725"/>
          </a:xfrm>
          <a:prstGeom prst="rect">
            <a:avLst/>
          </a:prstGeom>
          <a:noFill/>
          <a:ln w="9525" algn="ctr">
            <a:noFill/>
            <a:miter lim="800000"/>
            <a:headEnd/>
            <a:tailEnd/>
          </a:ln>
        </p:spPr>
        <p:txBody>
          <a:bodyPr wrap="none" anchor="ctr"/>
          <a:lstStyle/>
          <a:p>
            <a:pPr algn="ctr" eaLnBrk="0" hangingPunct="0">
              <a:lnSpc>
                <a:spcPct val="150000"/>
              </a:lnSpc>
            </a:pPr>
            <a:r>
              <a:rPr lang="en-US" sz="1200" b="1" dirty="0" smtClean="0">
                <a:solidFill>
                  <a:srgbClr val="007345"/>
                </a:solidFill>
                <a:latin typeface="Arial" pitchFamily="34" charset="0"/>
              </a:rPr>
              <a:t>Adjusted EBITDA &amp; EBITDA Margin 4Q</a:t>
            </a:r>
          </a:p>
          <a:p>
            <a:pPr algn="ctr" eaLnBrk="0" hangingPunct="0">
              <a:lnSpc>
                <a:spcPct val="150000"/>
              </a:lnSpc>
            </a:pPr>
            <a:r>
              <a:rPr lang="en-US" sz="1200" b="1" baseline="30000" dirty="0" smtClean="0">
                <a:solidFill>
                  <a:srgbClr val="007345"/>
                </a:solidFill>
                <a:latin typeface="Arial" pitchFamily="34" charset="0"/>
              </a:rPr>
              <a:t>($ millions)</a:t>
            </a:r>
            <a:endParaRPr lang="en-US" sz="1200" b="1" baseline="30000" dirty="0">
              <a:solidFill>
                <a:srgbClr val="007345"/>
              </a:solidFill>
              <a:latin typeface="Arial" pitchFamily="34" charset="0"/>
            </a:endParaRPr>
          </a:p>
        </p:txBody>
      </p:sp>
      <p:graphicFrame>
        <p:nvGraphicFramePr>
          <p:cNvPr id="4" name="Objeto 3"/>
          <p:cNvGraphicFramePr>
            <a:graphicFrameLocks noChangeAspect="1"/>
          </p:cNvGraphicFramePr>
          <p:nvPr>
            <p:extLst>
              <p:ext uri="{D42A27DB-BD31-4B8C-83A1-F6EECF244321}">
                <p14:modId xmlns:p14="http://schemas.microsoft.com/office/powerpoint/2010/main" val="2183520901"/>
              </p:ext>
            </p:extLst>
          </p:nvPr>
        </p:nvGraphicFramePr>
        <p:xfrm>
          <a:off x="236243" y="2001256"/>
          <a:ext cx="4549670" cy="2204090"/>
        </p:xfrm>
        <a:graphic>
          <a:graphicData uri="http://schemas.openxmlformats.org/presentationml/2006/ole">
            <mc:AlternateContent xmlns:mc="http://schemas.openxmlformats.org/markup-compatibility/2006">
              <mc:Choice xmlns:v="urn:schemas-microsoft-com:vml" Requires="v">
                <p:oleObj spid="_x0000_s55475" name="Hoja de cálculo" r:id="rId12" imgW="6153032" imgH="2981416" progId="Excel.Sheet.12">
                  <p:link updateAutomatic="1"/>
                </p:oleObj>
              </mc:Choice>
              <mc:Fallback>
                <p:oleObj name="Hoja de cálculo" r:id="rId12" imgW="6153032" imgH="2981416" progId="Excel.Sheet.12">
                  <p:link updateAutomatic="1"/>
                  <p:pic>
                    <p:nvPicPr>
                      <p:cNvPr id="0" name=""/>
                      <p:cNvPicPr/>
                      <p:nvPr/>
                    </p:nvPicPr>
                    <p:blipFill>
                      <a:blip r:embed="rId13"/>
                      <a:stretch>
                        <a:fillRect/>
                      </a:stretch>
                    </p:blipFill>
                    <p:spPr>
                      <a:xfrm>
                        <a:off x="236243" y="2001256"/>
                        <a:ext cx="4549670" cy="2204090"/>
                      </a:xfrm>
                      <a:prstGeom prst="rect">
                        <a:avLst/>
                      </a:prstGeom>
                    </p:spPr>
                  </p:pic>
                </p:oleObj>
              </mc:Fallback>
            </mc:AlternateContent>
          </a:graphicData>
        </a:graphic>
      </p:graphicFrame>
      <p:graphicFrame>
        <p:nvGraphicFramePr>
          <p:cNvPr id="3" name="Objeto 2"/>
          <p:cNvGraphicFramePr>
            <a:graphicFrameLocks noChangeAspect="1"/>
          </p:cNvGraphicFramePr>
          <p:nvPr>
            <p:extLst>
              <p:ext uri="{D42A27DB-BD31-4B8C-83A1-F6EECF244321}">
                <p14:modId xmlns:p14="http://schemas.microsoft.com/office/powerpoint/2010/main" val="1728687163"/>
              </p:ext>
            </p:extLst>
          </p:nvPr>
        </p:nvGraphicFramePr>
        <p:xfrm>
          <a:off x="236243" y="4460784"/>
          <a:ext cx="4575175" cy="2540000"/>
        </p:xfrm>
        <a:graphic>
          <a:graphicData uri="http://schemas.openxmlformats.org/presentationml/2006/ole">
            <mc:AlternateContent xmlns:mc="http://schemas.openxmlformats.org/markup-compatibility/2006">
              <mc:Choice xmlns:v="urn:schemas-microsoft-com:vml" Requires="v">
                <p:oleObj spid="_x0000_s55476" name="Hoja de cálculo" r:id="rId14" imgW="8258301" imgH="4581583" progId="Excel.Sheet.12">
                  <p:link updateAutomatic="1"/>
                </p:oleObj>
              </mc:Choice>
              <mc:Fallback>
                <p:oleObj name="Hoja de cálculo" r:id="rId14" imgW="8258301" imgH="4581583" progId="Excel.Sheet.12">
                  <p:link updateAutomatic="1"/>
                  <p:pic>
                    <p:nvPicPr>
                      <p:cNvPr id="0" name=""/>
                      <p:cNvPicPr/>
                      <p:nvPr/>
                    </p:nvPicPr>
                    <p:blipFill>
                      <a:blip r:embed="rId15"/>
                      <a:stretch>
                        <a:fillRect/>
                      </a:stretch>
                    </p:blipFill>
                    <p:spPr>
                      <a:xfrm>
                        <a:off x="236243" y="4460784"/>
                        <a:ext cx="4575175" cy="2540000"/>
                      </a:xfrm>
                      <a:prstGeom prst="rect">
                        <a:avLst/>
                      </a:prstGeom>
                    </p:spPr>
                  </p:pic>
                </p:oleObj>
              </mc:Fallback>
            </mc:AlternateContent>
          </a:graphicData>
        </a:graphic>
      </p:graphicFrame>
      <p:sp>
        <p:nvSpPr>
          <p:cNvPr id="8196" name="2 Marcador de número de diapositiva"/>
          <p:cNvSpPr>
            <a:spLocks noGrp="1"/>
          </p:cNvSpPr>
          <p:nvPr>
            <p:ph type="sldNum" sz="quarter" idx="10"/>
          </p:nvPr>
        </p:nvSpPr>
        <p:spPr>
          <a:xfrm>
            <a:off x="35941" y="6669360"/>
            <a:ext cx="9072563" cy="182563"/>
          </a:xfrm>
          <a:noFill/>
        </p:spPr>
        <p:txBody>
          <a:bodyPr/>
          <a:lstStyle/>
          <a:p>
            <a:fld id="{EC4AE10A-99B1-4CED-8F38-E08045879B57}" type="slidenum">
              <a:rPr smtClean="0"/>
              <a:pPr/>
              <a:t>5</a:t>
            </a:fld>
            <a:endParaRPr lang="es-AR" dirty="0" smtClean="0"/>
          </a:p>
        </p:txBody>
      </p:sp>
      <p:sp>
        <p:nvSpPr>
          <p:cNvPr id="8197" name="Text Box 16"/>
          <p:cNvSpPr txBox="1">
            <a:spLocks noChangeArrowheads="1"/>
          </p:cNvSpPr>
          <p:nvPr>
            <p:custDataLst>
              <p:tags r:id="rId3"/>
            </p:custDataLst>
          </p:nvPr>
        </p:nvSpPr>
        <p:spPr bwMode="auto">
          <a:xfrm>
            <a:off x="214883" y="4358058"/>
            <a:ext cx="4429125" cy="339725"/>
          </a:xfrm>
          <a:prstGeom prst="rect">
            <a:avLst/>
          </a:prstGeom>
          <a:noFill/>
          <a:ln w="9525" algn="ctr">
            <a:noFill/>
            <a:miter lim="800000"/>
            <a:headEnd/>
            <a:tailEnd/>
          </a:ln>
        </p:spPr>
        <p:txBody>
          <a:bodyPr wrap="none" anchor="ctr"/>
          <a:lstStyle/>
          <a:p>
            <a:pPr algn="ctr" eaLnBrk="0" hangingPunct="0">
              <a:lnSpc>
                <a:spcPct val="150000"/>
              </a:lnSpc>
            </a:pPr>
            <a:r>
              <a:rPr lang="en-US" sz="1200" b="1" dirty="0">
                <a:solidFill>
                  <a:srgbClr val="007345"/>
                </a:solidFill>
                <a:latin typeface="Arial" pitchFamily="34" charset="0"/>
              </a:rPr>
              <a:t>Gross </a:t>
            </a:r>
            <a:r>
              <a:rPr lang="en-US" sz="1200" b="1" dirty="0" smtClean="0">
                <a:solidFill>
                  <a:srgbClr val="007345"/>
                </a:solidFill>
                <a:latin typeface="Arial" pitchFamily="34" charset="0"/>
              </a:rPr>
              <a:t>Sales FY</a:t>
            </a:r>
          </a:p>
          <a:p>
            <a:pPr algn="ctr" eaLnBrk="0" hangingPunct="0">
              <a:lnSpc>
                <a:spcPct val="150000"/>
              </a:lnSpc>
            </a:pPr>
            <a:r>
              <a:rPr lang="en-US" sz="1200" b="1" baseline="30000" dirty="0" smtClean="0">
                <a:solidFill>
                  <a:srgbClr val="007345"/>
                </a:solidFill>
                <a:latin typeface="Arial" pitchFamily="34" charset="0"/>
              </a:rPr>
              <a:t>($ millions)</a:t>
            </a:r>
            <a:endParaRPr lang="en-US" sz="1200" baseline="30000" dirty="0">
              <a:solidFill>
                <a:srgbClr val="007345"/>
              </a:solidFill>
              <a:latin typeface="Arial" pitchFamily="34" charset="0"/>
            </a:endParaRPr>
          </a:p>
        </p:txBody>
      </p:sp>
      <p:sp>
        <p:nvSpPr>
          <p:cNvPr id="8200" name="Text Box 16"/>
          <p:cNvSpPr txBox="1">
            <a:spLocks noChangeArrowheads="1"/>
          </p:cNvSpPr>
          <p:nvPr>
            <p:custDataLst>
              <p:tags r:id="rId4"/>
            </p:custDataLst>
          </p:nvPr>
        </p:nvSpPr>
        <p:spPr bwMode="auto">
          <a:xfrm>
            <a:off x="4205332" y="4335912"/>
            <a:ext cx="5256584" cy="339725"/>
          </a:xfrm>
          <a:prstGeom prst="rect">
            <a:avLst/>
          </a:prstGeom>
          <a:noFill/>
          <a:ln w="9525" algn="ctr">
            <a:noFill/>
            <a:miter lim="800000"/>
            <a:headEnd/>
            <a:tailEnd/>
          </a:ln>
        </p:spPr>
        <p:txBody>
          <a:bodyPr wrap="none" anchor="ctr"/>
          <a:lstStyle/>
          <a:p>
            <a:pPr algn="ctr" eaLnBrk="0" hangingPunct="0">
              <a:lnSpc>
                <a:spcPct val="150000"/>
              </a:lnSpc>
            </a:pPr>
            <a:r>
              <a:rPr lang="en-US" sz="1200" b="1" dirty="0" smtClean="0">
                <a:solidFill>
                  <a:srgbClr val="007345"/>
                </a:solidFill>
                <a:latin typeface="Arial" pitchFamily="34" charset="0"/>
              </a:rPr>
              <a:t>Adjusted EBITDA &amp; EBITDA Margin FY</a:t>
            </a:r>
          </a:p>
          <a:p>
            <a:pPr algn="ctr" eaLnBrk="0" hangingPunct="0">
              <a:lnSpc>
                <a:spcPct val="150000"/>
              </a:lnSpc>
            </a:pPr>
            <a:r>
              <a:rPr lang="en-US" sz="1200" b="1" baseline="30000" dirty="0" smtClean="0">
                <a:solidFill>
                  <a:srgbClr val="007345"/>
                </a:solidFill>
                <a:latin typeface="Arial" pitchFamily="34" charset="0"/>
              </a:rPr>
              <a:t>($ millions)</a:t>
            </a:r>
            <a:endParaRPr lang="en-US" sz="1200" b="1" baseline="30000" dirty="0">
              <a:solidFill>
                <a:srgbClr val="007345"/>
              </a:solidFill>
              <a:latin typeface="Arial" pitchFamily="34" charset="0"/>
            </a:endParaRPr>
          </a:p>
        </p:txBody>
      </p:sp>
      <p:cxnSp>
        <p:nvCxnSpPr>
          <p:cNvPr id="8206" name="36 Conector recto"/>
          <p:cNvCxnSpPr>
            <a:cxnSpLocks noChangeShapeType="1"/>
          </p:cNvCxnSpPr>
          <p:nvPr/>
        </p:nvCxnSpPr>
        <p:spPr bwMode="auto">
          <a:xfrm>
            <a:off x="4784540" y="4872955"/>
            <a:ext cx="144016" cy="4762"/>
          </a:xfrm>
          <a:prstGeom prst="line">
            <a:avLst/>
          </a:prstGeom>
          <a:noFill/>
          <a:ln w="19050" algn="ctr">
            <a:solidFill>
              <a:srgbClr val="EE7D15"/>
            </a:solidFill>
            <a:round/>
            <a:headEnd type="oval" w="med" len="med"/>
            <a:tailEnd type="oval" w="med" len="med"/>
          </a:ln>
        </p:spPr>
      </p:cxnSp>
      <p:sp>
        <p:nvSpPr>
          <p:cNvPr id="27" name="Rectangle 4"/>
          <p:cNvSpPr txBox="1">
            <a:spLocks noChangeArrowheads="1"/>
          </p:cNvSpPr>
          <p:nvPr/>
        </p:nvSpPr>
        <p:spPr bwMode="gray">
          <a:xfrm>
            <a:off x="4644008" y="439837"/>
            <a:ext cx="4265612" cy="396875"/>
          </a:xfrm>
          <a:prstGeom prst="rect">
            <a:avLst/>
          </a:prstGeom>
        </p:spPr>
        <p:txBody>
          <a:bodyPr anchor="ctr"/>
          <a:lstStyle/>
          <a:p>
            <a:pPr algn="r" defTabSz="728663">
              <a:lnSpc>
                <a:spcPts val="2700"/>
              </a:lnSpc>
              <a:defRPr/>
            </a:pPr>
            <a:r>
              <a:rPr lang="en-US" sz="2000" b="1" kern="0" dirty="0">
                <a:solidFill>
                  <a:schemeClr val="bg1"/>
                </a:solidFill>
                <a:effectLst>
                  <a:outerShdw blurRad="50800" dist="38100" dir="5400000" algn="t" rotWithShape="0">
                    <a:prstClr val="black">
                      <a:alpha val="40000"/>
                    </a:prstClr>
                  </a:outerShdw>
                </a:effectLst>
                <a:latin typeface="+mj-lt"/>
                <a:ea typeface="+mj-ea"/>
                <a:cs typeface="+mj-cs"/>
              </a:rPr>
              <a:t>S</a:t>
            </a:r>
            <a:r>
              <a:rPr lang="en-US" sz="2000" b="1" kern="0" dirty="0" err="1">
                <a:solidFill>
                  <a:schemeClr val="bg1"/>
                </a:solidFill>
                <a:effectLst>
                  <a:outerShdw blurRad="50800" dist="38100" dir="5400000" algn="t" rotWithShape="0">
                    <a:prstClr val="black">
                      <a:alpha val="40000"/>
                    </a:prstClr>
                  </a:outerShdw>
                </a:effectLst>
                <a:latin typeface="+mj-lt"/>
                <a:ea typeface="+mj-ea"/>
                <a:cs typeface="+mj-cs"/>
              </a:rPr>
              <a:t>ugar</a:t>
            </a:r>
            <a:r>
              <a:rPr lang="en-US" sz="2000" b="1" kern="0" dirty="0">
                <a:solidFill>
                  <a:schemeClr val="bg1"/>
                </a:solidFill>
                <a:effectLst>
                  <a:outerShdw blurRad="50800" dist="38100" dir="5400000" algn="t" rotWithShape="0">
                    <a:prstClr val="black">
                      <a:alpha val="40000"/>
                    </a:prstClr>
                  </a:outerShdw>
                </a:effectLst>
                <a:latin typeface="+mj-lt"/>
                <a:ea typeface="+mj-ea"/>
                <a:cs typeface="+mj-cs"/>
              </a:rPr>
              <a:t>, Ethanol &amp; Energy </a:t>
            </a:r>
          </a:p>
          <a:p>
            <a:pPr algn="r" defTabSz="728663">
              <a:lnSpc>
                <a:spcPts val="2700"/>
              </a:lnSpc>
              <a:defRPr/>
            </a:pPr>
            <a:r>
              <a:rPr lang="en-US" sz="2000" b="1" kern="0" dirty="0" smtClean="0">
                <a:solidFill>
                  <a:schemeClr val="bg1"/>
                </a:solidFill>
                <a:effectLst>
                  <a:outerShdw blurRad="50800" dist="38100" dir="5400000" algn="t" rotWithShape="0">
                    <a:prstClr val="black">
                      <a:alpha val="40000"/>
                    </a:prstClr>
                  </a:outerShdw>
                </a:effectLst>
                <a:latin typeface="+mj-lt"/>
                <a:ea typeface="+mj-ea"/>
                <a:cs typeface="+mj-cs"/>
              </a:rPr>
              <a:t>Financial </a:t>
            </a:r>
            <a:r>
              <a:rPr lang="en-US" sz="2000" b="1" kern="0" dirty="0">
                <a:solidFill>
                  <a:schemeClr val="bg1"/>
                </a:solidFill>
                <a:effectLst>
                  <a:outerShdw blurRad="50800" dist="38100" dir="5400000" algn="t" rotWithShape="0">
                    <a:prstClr val="black">
                      <a:alpha val="40000"/>
                    </a:prstClr>
                  </a:outerShdw>
                </a:effectLst>
                <a:latin typeface="+mj-lt"/>
                <a:ea typeface="+mj-ea"/>
                <a:cs typeface="+mj-cs"/>
              </a:rPr>
              <a:t>Performance</a:t>
            </a:r>
          </a:p>
        </p:txBody>
      </p:sp>
      <p:sp>
        <p:nvSpPr>
          <p:cNvPr id="17" name="Text Box 16"/>
          <p:cNvSpPr txBox="1">
            <a:spLocks noChangeArrowheads="1"/>
          </p:cNvSpPr>
          <p:nvPr>
            <p:custDataLst>
              <p:tags r:id="rId5"/>
            </p:custDataLst>
          </p:nvPr>
        </p:nvSpPr>
        <p:spPr bwMode="auto">
          <a:xfrm>
            <a:off x="668685" y="1340768"/>
            <a:ext cx="7934324" cy="339725"/>
          </a:xfrm>
          <a:prstGeom prst="rect">
            <a:avLst/>
          </a:prstGeom>
          <a:noFill/>
          <a:ln w="9525" algn="ctr">
            <a:noFill/>
            <a:miter lim="800000"/>
            <a:headEnd/>
            <a:tailEnd/>
          </a:ln>
        </p:spPr>
        <p:txBody>
          <a:bodyPr wrap="none" anchor="ctr"/>
          <a:lstStyle/>
          <a:p>
            <a:pPr algn="ctr" eaLnBrk="0" hangingPunct="0"/>
            <a:r>
              <a:rPr lang="en-US" sz="1600" b="1" dirty="0" smtClean="0">
                <a:solidFill>
                  <a:srgbClr val="007345"/>
                </a:solidFill>
                <a:latin typeface="Arial" pitchFamily="34" charset="0"/>
              </a:rPr>
              <a:t>Financial Performance</a:t>
            </a:r>
            <a:endParaRPr lang="en-US" sz="1600" baseline="30000" dirty="0">
              <a:solidFill>
                <a:srgbClr val="007345"/>
              </a:solidFill>
              <a:latin typeface="Arial" pitchFamily="34" charset="0"/>
            </a:endParaRPr>
          </a:p>
        </p:txBody>
      </p:sp>
      <p:sp>
        <p:nvSpPr>
          <p:cNvPr id="18" name="8 CuadroTexto"/>
          <p:cNvSpPr txBox="1">
            <a:spLocks noChangeArrowheads="1"/>
          </p:cNvSpPr>
          <p:nvPr/>
        </p:nvSpPr>
        <p:spPr bwMode="auto">
          <a:xfrm>
            <a:off x="2174432" y="5275474"/>
            <a:ext cx="645552" cy="215444"/>
          </a:xfrm>
          <a:prstGeom prst="rect">
            <a:avLst/>
          </a:prstGeom>
          <a:noFill/>
          <a:ln w="9525">
            <a:noFill/>
            <a:miter lim="800000"/>
            <a:headEnd/>
            <a:tailEnd/>
          </a:ln>
        </p:spPr>
        <p:txBody>
          <a:bodyPr wrap="square">
            <a:spAutoFit/>
          </a:bodyPr>
          <a:lstStyle/>
          <a:p>
            <a:pPr algn="ctr"/>
            <a:r>
              <a:rPr lang="es-AR" sz="800" b="1" i="1" dirty="0">
                <a:solidFill>
                  <a:schemeClr val="tx1"/>
                </a:solidFill>
                <a:latin typeface="Calibri" pitchFamily="34" charset="0"/>
                <a:cs typeface="Calibri" pitchFamily="34" charset="0"/>
              </a:rPr>
              <a:t> </a:t>
            </a:r>
            <a:r>
              <a:rPr lang="es-AR" sz="800" b="1" i="1" dirty="0" smtClean="0">
                <a:solidFill>
                  <a:srgbClr val="7030A0"/>
                </a:solidFill>
                <a:latin typeface="Calibri" pitchFamily="34" charset="0"/>
                <a:cs typeface="Calibri" pitchFamily="34" charset="0"/>
              </a:rPr>
              <a:t>+10.7%</a:t>
            </a:r>
            <a:endParaRPr lang="es-AR" sz="800" b="1" i="1" dirty="0">
              <a:solidFill>
                <a:srgbClr val="7030A0"/>
              </a:solidFill>
              <a:latin typeface="Calibri" pitchFamily="34" charset="0"/>
              <a:cs typeface="Calibri" pitchFamily="34" charset="0"/>
            </a:endParaRPr>
          </a:p>
        </p:txBody>
      </p:sp>
      <p:sp>
        <p:nvSpPr>
          <p:cNvPr id="19" name="Freeform 76"/>
          <p:cNvSpPr>
            <a:spLocks/>
          </p:cNvSpPr>
          <p:nvPr/>
        </p:nvSpPr>
        <p:spPr bwMode="auto">
          <a:xfrm rot="12177582" flipH="1">
            <a:off x="2401025" y="5488847"/>
            <a:ext cx="309504" cy="324724"/>
          </a:xfrm>
          <a:custGeom>
            <a:avLst/>
            <a:gdLst>
              <a:gd name="T0" fmla="*/ 920 w 920"/>
              <a:gd name="T1" fmla="*/ 1230 h 1457"/>
              <a:gd name="T2" fmla="*/ 596 w 920"/>
              <a:gd name="T3" fmla="*/ 1457 h 1457"/>
              <a:gd name="T4" fmla="*/ 628 w 920"/>
              <a:gd name="T5" fmla="*/ 1271 h 1457"/>
              <a:gd name="T6" fmla="*/ 107 w 920"/>
              <a:gd name="T7" fmla="*/ 0 h 1457"/>
              <a:gd name="T8" fmla="*/ 678 w 920"/>
              <a:gd name="T9" fmla="*/ 1012 h 1457"/>
              <a:gd name="T10" fmla="*/ 713 w 920"/>
              <a:gd name="T11" fmla="*/ 836 h 1457"/>
              <a:gd name="T12" fmla="*/ 920 w 920"/>
              <a:gd name="T13" fmla="*/ 1230 h 1457"/>
              <a:gd name="T14" fmla="*/ 0 60000 65536"/>
              <a:gd name="T15" fmla="*/ 0 60000 65536"/>
              <a:gd name="T16" fmla="*/ 0 60000 65536"/>
              <a:gd name="T17" fmla="*/ 0 60000 65536"/>
              <a:gd name="T18" fmla="*/ 0 60000 65536"/>
              <a:gd name="T19" fmla="*/ 0 60000 65536"/>
              <a:gd name="T20" fmla="*/ 0 60000 65536"/>
              <a:gd name="T21" fmla="*/ 0 w 920"/>
              <a:gd name="T22" fmla="*/ 0 h 1457"/>
              <a:gd name="T23" fmla="*/ 920 w 920"/>
              <a:gd name="T24" fmla="*/ 1457 h 14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20" h="1457">
                <a:moveTo>
                  <a:pt x="920" y="1230"/>
                </a:moveTo>
                <a:lnTo>
                  <a:pt x="596" y="1457"/>
                </a:lnTo>
                <a:lnTo>
                  <a:pt x="628" y="1271"/>
                </a:lnTo>
                <a:cubicBezTo>
                  <a:pt x="243" y="965"/>
                  <a:pt x="0" y="561"/>
                  <a:pt x="107" y="0"/>
                </a:cubicBezTo>
                <a:cubicBezTo>
                  <a:pt x="31" y="529"/>
                  <a:pt x="292" y="812"/>
                  <a:pt x="678" y="1012"/>
                </a:cubicBezTo>
                <a:lnTo>
                  <a:pt x="713" y="836"/>
                </a:lnTo>
                <a:lnTo>
                  <a:pt x="920" y="1230"/>
                </a:lnTo>
                <a:close/>
              </a:path>
            </a:pathLst>
          </a:custGeom>
          <a:solidFill>
            <a:schemeClr val="bg2">
              <a:lumMod val="40000"/>
              <a:lumOff val="60000"/>
            </a:schemeClr>
          </a:solidFill>
          <a:ln>
            <a:headEnd/>
            <a:tailEnd/>
          </a:ln>
        </p:spPr>
        <p:style>
          <a:lnRef idx="0">
            <a:schemeClr val="accent2"/>
          </a:lnRef>
          <a:fillRef idx="3">
            <a:schemeClr val="accent2"/>
          </a:fillRef>
          <a:effectRef idx="3">
            <a:schemeClr val="accent2"/>
          </a:effectRef>
          <a:fontRef idx="minor">
            <a:schemeClr val="lt1"/>
          </a:fontRef>
        </p:style>
        <p:txBody>
          <a:bodyPr/>
          <a:lstStyle/>
          <a:p>
            <a:pPr>
              <a:defRPr/>
            </a:pPr>
            <a:endParaRPr lang="es-AR"/>
          </a:p>
        </p:txBody>
      </p:sp>
      <p:cxnSp>
        <p:nvCxnSpPr>
          <p:cNvPr id="36" name="18 Conector recto"/>
          <p:cNvCxnSpPr>
            <a:cxnSpLocks noChangeShapeType="1"/>
          </p:cNvCxnSpPr>
          <p:nvPr/>
        </p:nvCxnSpPr>
        <p:spPr bwMode="auto">
          <a:xfrm>
            <a:off x="6363264" y="2174895"/>
            <a:ext cx="1060662" cy="167309"/>
          </a:xfrm>
          <a:prstGeom prst="line">
            <a:avLst/>
          </a:prstGeom>
          <a:noFill/>
          <a:ln w="34925" algn="ctr">
            <a:solidFill>
              <a:srgbClr val="EE7D15"/>
            </a:solidFill>
            <a:round/>
            <a:headEnd type="oval" w="med" len="med"/>
            <a:tailEnd type="oval" w="med" len="med"/>
          </a:ln>
        </p:spPr>
      </p:cxnSp>
      <p:sp>
        <p:nvSpPr>
          <p:cNvPr id="37" name="36 CuadroTexto"/>
          <p:cNvSpPr txBox="1"/>
          <p:nvPr/>
        </p:nvSpPr>
        <p:spPr>
          <a:xfrm>
            <a:off x="5915184" y="1944193"/>
            <a:ext cx="504056" cy="215444"/>
          </a:xfrm>
          <a:prstGeom prst="rect">
            <a:avLst/>
          </a:prstGeom>
          <a:noFill/>
        </p:spPr>
        <p:txBody>
          <a:bodyPr wrap="square">
            <a:spAutoFit/>
          </a:bodyPr>
          <a:lstStyle/>
          <a:p>
            <a:pPr>
              <a:defRPr/>
            </a:pPr>
            <a:r>
              <a:rPr lang="es-AR" sz="800" b="1" dirty="0" smtClean="0">
                <a:solidFill>
                  <a:srgbClr val="7030A0"/>
                </a:solidFill>
                <a:latin typeface="+mj-lt"/>
                <a:cs typeface="Times New Roman" pitchFamily="18" charset="0"/>
              </a:rPr>
              <a:t>43</a:t>
            </a:r>
            <a:r>
              <a:rPr lang="es-AR" sz="800" b="1" dirty="0" smtClean="0">
                <a:solidFill>
                  <a:schemeClr val="tx1"/>
                </a:solidFill>
                <a:latin typeface="+mj-lt"/>
                <a:cs typeface="Times New Roman" pitchFamily="18" charset="0"/>
              </a:rPr>
              <a:t>%</a:t>
            </a:r>
            <a:endParaRPr lang="es-AR" sz="800" b="1" dirty="0">
              <a:solidFill>
                <a:schemeClr val="tx1"/>
              </a:solidFill>
              <a:latin typeface="+mj-lt"/>
              <a:cs typeface="Times New Roman" pitchFamily="18" charset="0"/>
            </a:endParaRPr>
          </a:p>
        </p:txBody>
      </p:sp>
      <p:sp>
        <p:nvSpPr>
          <p:cNvPr id="39" name="38 CuadroTexto"/>
          <p:cNvSpPr txBox="1"/>
          <p:nvPr/>
        </p:nvSpPr>
        <p:spPr>
          <a:xfrm>
            <a:off x="7528530" y="2237839"/>
            <a:ext cx="452313" cy="215444"/>
          </a:xfrm>
          <a:prstGeom prst="rect">
            <a:avLst/>
          </a:prstGeom>
          <a:noFill/>
        </p:spPr>
        <p:txBody>
          <a:bodyPr wrap="square">
            <a:spAutoFit/>
          </a:bodyPr>
          <a:lstStyle/>
          <a:p>
            <a:pPr>
              <a:defRPr/>
            </a:pPr>
            <a:r>
              <a:rPr lang="es-AR" sz="800" b="1" dirty="0" smtClean="0">
                <a:solidFill>
                  <a:srgbClr val="7030A0"/>
                </a:solidFill>
                <a:latin typeface="+mj-lt"/>
                <a:cs typeface="Times New Roman" pitchFamily="18" charset="0"/>
              </a:rPr>
              <a:t>34%</a:t>
            </a:r>
            <a:endParaRPr lang="es-AR" sz="800" b="1" dirty="0">
              <a:solidFill>
                <a:srgbClr val="7030A0"/>
              </a:solidFill>
              <a:latin typeface="+mj-lt"/>
              <a:cs typeface="Times New Roman" pitchFamily="18" charset="0"/>
            </a:endParaRPr>
          </a:p>
        </p:txBody>
      </p:sp>
      <p:cxnSp>
        <p:nvCxnSpPr>
          <p:cNvPr id="40" name="36 Conector recto"/>
          <p:cNvCxnSpPr>
            <a:cxnSpLocks noChangeShapeType="1"/>
          </p:cNvCxnSpPr>
          <p:nvPr/>
        </p:nvCxnSpPr>
        <p:spPr bwMode="auto">
          <a:xfrm>
            <a:off x="4644008" y="2233077"/>
            <a:ext cx="144016" cy="4762"/>
          </a:xfrm>
          <a:prstGeom prst="line">
            <a:avLst/>
          </a:prstGeom>
          <a:noFill/>
          <a:ln w="19050" algn="ctr">
            <a:solidFill>
              <a:srgbClr val="EE7D15"/>
            </a:solidFill>
            <a:round/>
            <a:headEnd type="oval" w="med" len="med"/>
            <a:tailEnd type="oval" w="med" len="med"/>
          </a:ln>
        </p:spPr>
      </p:cxnSp>
      <p:sp>
        <p:nvSpPr>
          <p:cNvPr id="42" name="8 CuadroTexto"/>
          <p:cNvSpPr txBox="1">
            <a:spLocks noChangeArrowheads="1"/>
          </p:cNvSpPr>
          <p:nvPr/>
        </p:nvSpPr>
        <p:spPr bwMode="auto">
          <a:xfrm>
            <a:off x="6523611" y="2595688"/>
            <a:ext cx="620027" cy="215444"/>
          </a:xfrm>
          <a:prstGeom prst="rect">
            <a:avLst/>
          </a:prstGeom>
          <a:noFill/>
          <a:ln w="9525">
            <a:noFill/>
            <a:miter lim="800000"/>
            <a:headEnd/>
            <a:tailEnd/>
          </a:ln>
        </p:spPr>
        <p:txBody>
          <a:bodyPr wrap="square">
            <a:spAutoFit/>
          </a:bodyPr>
          <a:lstStyle/>
          <a:p>
            <a:pPr algn="ctr"/>
            <a:r>
              <a:rPr lang="es-AR" sz="800" b="1" i="1" dirty="0">
                <a:solidFill>
                  <a:srgbClr val="7030A0"/>
                </a:solidFill>
                <a:latin typeface="Calibri" pitchFamily="34" charset="0"/>
                <a:cs typeface="Calibri" pitchFamily="34" charset="0"/>
              </a:rPr>
              <a:t> </a:t>
            </a:r>
            <a:r>
              <a:rPr lang="es-AR" sz="800" b="1" i="1" dirty="0" smtClean="0">
                <a:solidFill>
                  <a:srgbClr val="7030A0"/>
                </a:solidFill>
                <a:latin typeface="Calibri" pitchFamily="34" charset="0"/>
                <a:cs typeface="Calibri" pitchFamily="34" charset="0"/>
              </a:rPr>
              <a:t>+18.2%</a:t>
            </a:r>
            <a:endParaRPr lang="es-AR" sz="800" b="1" i="1" dirty="0">
              <a:solidFill>
                <a:srgbClr val="7030A0"/>
              </a:solidFill>
              <a:latin typeface="Calibri" pitchFamily="34" charset="0"/>
              <a:cs typeface="Calibri" pitchFamily="34" charset="0"/>
            </a:endParaRPr>
          </a:p>
        </p:txBody>
      </p:sp>
      <p:sp>
        <p:nvSpPr>
          <p:cNvPr id="43" name="Freeform 76"/>
          <p:cNvSpPr>
            <a:spLocks/>
          </p:cNvSpPr>
          <p:nvPr/>
        </p:nvSpPr>
        <p:spPr bwMode="auto">
          <a:xfrm rot="12023727" flipH="1">
            <a:off x="6678873" y="2803403"/>
            <a:ext cx="309504" cy="324724"/>
          </a:xfrm>
          <a:custGeom>
            <a:avLst/>
            <a:gdLst>
              <a:gd name="T0" fmla="*/ 920 w 920"/>
              <a:gd name="T1" fmla="*/ 1230 h 1457"/>
              <a:gd name="T2" fmla="*/ 596 w 920"/>
              <a:gd name="T3" fmla="*/ 1457 h 1457"/>
              <a:gd name="T4" fmla="*/ 628 w 920"/>
              <a:gd name="T5" fmla="*/ 1271 h 1457"/>
              <a:gd name="T6" fmla="*/ 107 w 920"/>
              <a:gd name="T7" fmla="*/ 0 h 1457"/>
              <a:gd name="T8" fmla="*/ 678 w 920"/>
              <a:gd name="T9" fmla="*/ 1012 h 1457"/>
              <a:gd name="T10" fmla="*/ 713 w 920"/>
              <a:gd name="T11" fmla="*/ 836 h 1457"/>
              <a:gd name="T12" fmla="*/ 920 w 920"/>
              <a:gd name="T13" fmla="*/ 1230 h 1457"/>
              <a:gd name="T14" fmla="*/ 0 60000 65536"/>
              <a:gd name="T15" fmla="*/ 0 60000 65536"/>
              <a:gd name="T16" fmla="*/ 0 60000 65536"/>
              <a:gd name="T17" fmla="*/ 0 60000 65536"/>
              <a:gd name="T18" fmla="*/ 0 60000 65536"/>
              <a:gd name="T19" fmla="*/ 0 60000 65536"/>
              <a:gd name="T20" fmla="*/ 0 60000 65536"/>
              <a:gd name="T21" fmla="*/ 0 w 920"/>
              <a:gd name="T22" fmla="*/ 0 h 1457"/>
              <a:gd name="T23" fmla="*/ 920 w 920"/>
              <a:gd name="T24" fmla="*/ 1457 h 14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20" h="1457">
                <a:moveTo>
                  <a:pt x="920" y="1230"/>
                </a:moveTo>
                <a:lnTo>
                  <a:pt x="596" y="1457"/>
                </a:lnTo>
                <a:lnTo>
                  <a:pt x="628" y="1271"/>
                </a:lnTo>
                <a:cubicBezTo>
                  <a:pt x="243" y="965"/>
                  <a:pt x="0" y="561"/>
                  <a:pt x="107" y="0"/>
                </a:cubicBezTo>
                <a:cubicBezTo>
                  <a:pt x="31" y="529"/>
                  <a:pt x="292" y="812"/>
                  <a:pt x="678" y="1012"/>
                </a:cubicBezTo>
                <a:lnTo>
                  <a:pt x="713" y="836"/>
                </a:lnTo>
                <a:lnTo>
                  <a:pt x="920" y="1230"/>
                </a:lnTo>
                <a:close/>
              </a:path>
            </a:pathLst>
          </a:custGeom>
          <a:solidFill>
            <a:schemeClr val="bg2">
              <a:lumMod val="40000"/>
              <a:lumOff val="60000"/>
            </a:schemeClr>
          </a:solidFill>
          <a:ln>
            <a:headEnd/>
            <a:tailEnd/>
          </a:ln>
        </p:spPr>
        <p:style>
          <a:lnRef idx="0">
            <a:schemeClr val="accent2"/>
          </a:lnRef>
          <a:fillRef idx="3">
            <a:schemeClr val="accent2"/>
          </a:fillRef>
          <a:effectRef idx="3">
            <a:schemeClr val="accent2"/>
          </a:effectRef>
          <a:fontRef idx="minor">
            <a:schemeClr val="lt1"/>
          </a:fontRef>
        </p:style>
        <p:txBody>
          <a:bodyPr/>
          <a:lstStyle/>
          <a:p>
            <a:pPr>
              <a:defRPr/>
            </a:pPr>
            <a:endParaRPr lang="es-AR"/>
          </a:p>
        </p:txBody>
      </p:sp>
      <p:sp>
        <p:nvSpPr>
          <p:cNvPr id="29" name="8 CuadroTexto"/>
          <p:cNvSpPr txBox="1">
            <a:spLocks noChangeArrowheads="1"/>
          </p:cNvSpPr>
          <p:nvPr/>
        </p:nvSpPr>
        <p:spPr bwMode="auto">
          <a:xfrm>
            <a:off x="2266554" y="2637737"/>
            <a:ext cx="554038" cy="215444"/>
          </a:xfrm>
          <a:prstGeom prst="rect">
            <a:avLst/>
          </a:prstGeom>
          <a:noFill/>
          <a:ln w="9525">
            <a:noFill/>
            <a:miter lim="800000"/>
            <a:headEnd/>
            <a:tailEnd/>
          </a:ln>
        </p:spPr>
        <p:txBody>
          <a:bodyPr>
            <a:spAutoFit/>
          </a:bodyPr>
          <a:lstStyle/>
          <a:p>
            <a:pPr algn="ctr"/>
            <a:r>
              <a:rPr lang="es-AR" sz="800" b="1" i="1" dirty="0">
                <a:solidFill>
                  <a:srgbClr val="7030A0"/>
                </a:solidFill>
                <a:latin typeface="Calibri" pitchFamily="34" charset="0"/>
                <a:cs typeface="Calibri" pitchFamily="34" charset="0"/>
              </a:rPr>
              <a:t> </a:t>
            </a:r>
            <a:r>
              <a:rPr lang="es-AR" sz="800" b="1" i="1" dirty="0" smtClean="0">
                <a:solidFill>
                  <a:srgbClr val="7030A0"/>
                </a:solidFill>
                <a:latin typeface="Calibri" pitchFamily="34" charset="0"/>
                <a:cs typeface="Calibri" pitchFamily="34" charset="0"/>
              </a:rPr>
              <a:t>+6.1%</a:t>
            </a:r>
            <a:endParaRPr lang="es-AR" sz="800" b="1" i="1" dirty="0">
              <a:solidFill>
                <a:srgbClr val="7030A0"/>
              </a:solidFill>
              <a:latin typeface="Calibri" pitchFamily="34" charset="0"/>
              <a:cs typeface="Calibri" pitchFamily="34" charset="0"/>
            </a:endParaRPr>
          </a:p>
        </p:txBody>
      </p:sp>
      <p:sp>
        <p:nvSpPr>
          <p:cNvPr id="30" name="Freeform 76"/>
          <p:cNvSpPr>
            <a:spLocks/>
          </p:cNvSpPr>
          <p:nvPr/>
        </p:nvSpPr>
        <p:spPr bwMode="auto">
          <a:xfrm rot="12177582" flipH="1">
            <a:off x="2401025" y="2869392"/>
            <a:ext cx="309504" cy="324724"/>
          </a:xfrm>
          <a:custGeom>
            <a:avLst/>
            <a:gdLst>
              <a:gd name="T0" fmla="*/ 920 w 920"/>
              <a:gd name="T1" fmla="*/ 1230 h 1457"/>
              <a:gd name="T2" fmla="*/ 596 w 920"/>
              <a:gd name="T3" fmla="*/ 1457 h 1457"/>
              <a:gd name="T4" fmla="*/ 628 w 920"/>
              <a:gd name="T5" fmla="*/ 1271 h 1457"/>
              <a:gd name="T6" fmla="*/ 107 w 920"/>
              <a:gd name="T7" fmla="*/ 0 h 1457"/>
              <a:gd name="T8" fmla="*/ 678 w 920"/>
              <a:gd name="T9" fmla="*/ 1012 h 1457"/>
              <a:gd name="T10" fmla="*/ 713 w 920"/>
              <a:gd name="T11" fmla="*/ 836 h 1457"/>
              <a:gd name="T12" fmla="*/ 920 w 920"/>
              <a:gd name="T13" fmla="*/ 1230 h 1457"/>
              <a:gd name="T14" fmla="*/ 0 60000 65536"/>
              <a:gd name="T15" fmla="*/ 0 60000 65536"/>
              <a:gd name="T16" fmla="*/ 0 60000 65536"/>
              <a:gd name="T17" fmla="*/ 0 60000 65536"/>
              <a:gd name="T18" fmla="*/ 0 60000 65536"/>
              <a:gd name="T19" fmla="*/ 0 60000 65536"/>
              <a:gd name="T20" fmla="*/ 0 60000 65536"/>
              <a:gd name="T21" fmla="*/ 0 w 920"/>
              <a:gd name="T22" fmla="*/ 0 h 1457"/>
              <a:gd name="T23" fmla="*/ 920 w 920"/>
              <a:gd name="T24" fmla="*/ 1457 h 14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20" h="1457">
                <a:moveTo>
                  <a:pt x="920" y="1230"/>
                </a:moveTo>
                <a:lnTo>
                  <a:pt x="596" y="1457"/>
                </a:lnTo>
                <a:lnTo>
                  <a:pt x="628" y="1271"/>
                </a:lnTo>
                <a:cubicBezTo>
                  <a:pt x="243" y="965"/>
                  <a:pt x="0" y="561"/>
                  <a:pt x="107" y="0"/>
                </a:cubicBezTo>
                <a:cubicBezTo>
                  <a:pt x="31" y="529"/>
                  <a:pt x="292" y="812"/>
                  <a:pt x="678" y="1012"/>
                </a:cubicBezTo>
                <a:lnTo>
                  <a:pt x="713" y="836"/>
                </a:lnTo>
                <a:lnTo>
                  <a:pt x="920" y="1230"/>
                </a:lnTo>
                <a:close/>
              </a:path>
            </a:pathLst>
          </a:custGeom>
          <a:solidFill>
            <a:schemeClr val="bg2">
              <a:lumMod val="40000"/>
              <a:lumOff val="60000"/>
            </a:schemeClr>
          </a:solidFill>
          <a:ln>
            <a:headEnd/>
            <a:tailEnd/>
          </a:ln>
        </p:spPr>
        <p:style>
          <a:lnRef idx="0">
            <a:schemeClr val="accent2"/>
          </a:lnRef>
          <a:fillRef idx="3">
            <a:schemeClr val="accent2"/>
          </a:fillRef>
          <a:effectRef idx="3">
            <a:schemeClr val="accent2"/>
          </a:effectRef>
          <a:fontRef idx="minor">
            <a:schemeClr val="lt1"/>
          </a:fontRef>
        </p:style>
        <p:txBody>
          <a:bodyPr/>
          <a:lstStyle/>
          <a:p>
            <a:pPr>
              <a:defRPr/>
            </a:pPr>
            <a:endParaRPr lang="es-AR"/>
          </a:p>
        </p:txBody>
      </p:sp>
      <p:sp>
        <p:nvSpPr>
          <p:cNvPr id="31" name="Text Box 16"/>
          <p:cNvSpPr txBox="1">
            <a:spLocks noChangeArrowheads="1"/>
          </p:cNvSpPr>
          <p:nvPr>
            <p:custDataLst>
              <p:tags r:id="rId6"/>
            </p:custDataLst>
          </p:nvPr>
        </p:nvSpPr>
        <p:spPr bwMode="auto">
          <a:xfrm>
            <a:off x="142875" y="1759000"/>
            <a:ext cx="4429125" cy="339725"/>
          </a:xfrm>
          <a:prstGeom prst="rect">
            <a:avLst/>
          </a:prstGeom>
          <a:noFill/>
          <a:ln w="9525" algn="ctr">
            <a:noFill/>
            <a:miter lim="800000"/>
            <a:headEnd/>
            <a:tailEnd/>
          </a:ln>
        </p:spPr>
        <p:txBody>
          <a:bodyPr wrap="none" anchor="ctr"/>
          <a:lstStyle/>
          <a:p>
            <a:pPr algn="ctr" eaLnBrk="0" hangingPunct="0">
              <a:lnSpc>
                <a:spcPct val="150000"/>
              </a:lnSpc>
            </a:pPr>
            <a:r>
              <a:rPr lang="en-US" sz="1200" b="1" dirty="0">
                <a:solidFill>
                  <a:srgbClr val="007345"/>
                </a:solidFill>
                <a:latin typeface="Arial" pitchFamily="34" charset="0"/>
              </a:rPr>
              <a:t>Gross </a:t>
            </a:r>
            <a:r>
              <a:rPr lang="en-US" sz="1200" b="1" dirty="0" smtClean="0">
                <a:solidFill>
                  <a:srgbClr val="007345"/>
                </a:solidFill>
                <a:latin typeface="Arial" pitchFamily="34" charset="0"/>
              </a:rPr>
              <a:t>Sales 4Q</a:t>
            </a:r>
          </a:p>
          <a:p>
            <a:pPr algn="ctr" eaLnBrk="0" hangingPunct="0">
              <a:lnSpc>
                <a:spcPct val="150000"/>
              </a:lnSpc>
            </a:pPr>
            <a:r>
              <a:rPr lang="en-US" sz="1200" b="1" baseline="30000" dirty="0" smtClean="0">
                <a:solidFill>
                  <a:srgbClr val="007345"/>
                </a:solidFill>
                <a:latin typeface="Arial" pitchFamily="34" charset="0"/>
              </a:rPr>
              <a:t>($ millions)</a:t>
            </a:r>
            <a:endParaRPr lang="en-US" sz="1200" baseline="30000" dirty="0">
              <a:solidFill>
                <a:srgbClr val="007345"/>
              </a:solidFill>
              <a:latin typeface="Arial" pitchFamily="34" charset="0"/>
            </a:endParaRPr>
          </a:p>
        </p:txBody>
      </p:sp>
      <p:sp>
        <p:nvSpPr>
          <p:cNvPr id="32" name="16 Rectángulo"/>
          <p:cNvSpPr>
            <a:spLocks noChangeArrowheads="1"/>
          </p:cNvSpPr>
          <p:nvPr/>
        </p:nvSpPr>
        <p:spPr bwMode="auto">
          <a:xfrm>
            <a:off x="251520" y="1714457"/>
            <a:ext cx="8640960" cy="2506632"/>
          </a:xfrm>
          <a:prstGeom prst="rect">
            <a:avLst/>
          </a:prstGeom>
          <a:noFill/>
          <a:ln w="9525" algn="ctr">
            <a:solidFill>
              <a:srgbClr val="006600"/>
            </a:solidFill>
            <a:round/>
            <a:headEnd/>
            <a:tailEnd/>
          </a:ln>
        </p:spPr>
        <p:txBody>
          <a:bodyPr/>
          <a:lstStyle/>
          <a:p>
            <a:pPr algn="ctr" eaLnBrk="0" hangingPunct="0">
              <a:spcBef>
                <a:spcPct val="20000"/>
              </a:spcBef>
              <a:buClr>
                <a:schemeClr val="accent1"/>
              </a:buClr>
              <a:buSzPct val="90000"/>
              <a:buFont typeface="Wingdings" pitchFamily="2" charset="2"/>
              <a:buNone/>
            </a:pPr>
            <a:endParaRPr lang="es-AR"/>
          </a:p>
        </p:txBody>
      </p:sp>
      <p:sp>
        <p:nvSpPr>
          <p:cNvPr id="34" name="16 Rectángulo"/>
          <p:cNvSpPr>
            <a:spLocks noChangeArrowheads="1"/>
          </p:cNvSpPr>
          <p:nvPr/>
        </p:nvSpPr>
        <p:spPr bwMode="auto">
          <a:xfrm>
            <a:off x="251520" y="4306744"/>
            <a:ext cx="8640960" cy="2506632"/>
          </a:xfrm>
          <a:prstGeom prst="rect">
            <a:avLst/>
          </a:prstGeom>
          <a:noFill/>
          <a:ln w="9525" algn="ctr">
            <a:solidFill>
              <a:srgbClr val="006600"/>
            </a:solidFill>
            <a:round/>
            <a:headEnd/>
            <a:tailEnd/>
          </a:ln>
        </p:spPr>
        <p:txBody>
          <a:bodyPr/>
          <a:lstStyle/>
          <a:p>
            <a:pPr algn="ctr" eaLnBrk="0" hangingPunct="0">
              <a:spcBef>
                <a:spcPct val="20000"/>
              </a:spcBef>
              <a:buClr>
                <a:schemeClr val="accent1"/>
              </a:buClr>
              <a:buSzPct val="90000"/>
              <a:buFont typeface="Wingdings" pitchFamily="2" charset="2"/>
              <a:buNone/>
            </a:pPr>
            <a:endParaRPr lang="es-AR"/>
          </a:p>
        </p:txBody>
      </p:sp>
      <p:cxnSp>
        <p:nvCxnSpPr>
          <p:cNvPr id="49" name="18 Conector recto"/>
          <p:cNvCxnSpPr>
            <a:cxnSpLocks noChangeShapeType="1"/>
          </p:cNvCxnSpPr>
          <p:nvPr/>
        </p:nvCxnSpPr>
        <p:spPr bwMode="auto">
          <a:xfrm flipV="1">
            <a:off x="6402035" y="4752842"/>
            <a:ext cx="1021891" cy="124875"/>
          </a:xfrm>
          <a:prstGeom prst="line">
            <a:avLst/>
          </a:prstGeom>
          <a:noFill/>
          <a:ln w="34925" algn="ctr">
            <a:solidFill>
              <a:srgbClr val="EE7D15"/>
            </a:solidFill>
            <a:round/>
            <a:headEnd type="oval" w="med" len="med"/>
            <a:tailEnd type="oval" w="med" len="med"/>
          </a:ln>
        </p:spPr>
      </p:cxnSp>
      <p:sp>
        <p:nvSpPr>
          <p:cNvPr id="50" name="38 CuadroTexto"/>
          <p:cNvSpPr txBox="1"/>
          <p:nvPr/>
        </p:nvSpPr>
        <p:spPr>
          <a:xfrm>
            <a:off x="7650082" y="4605193"/>
            <a:ext cx="452313" cy="215444"/>
          </a:xfrm>
          <a:prstGeom prst="rect">
            <a:avLst/>
          </a:prstGeom>
          <a:noFill/>
        </p:spPr>
        <p:txBody>
          <a:bodyPr wrap="square">
            <a:spAutoFit/>
          </a:bodyPr>
          <a:lstStyle/>
          <a:p>
            <a:pPr>
              <a:defRPr/>
            </a:pPr>
            <a:r>
              <a:rPr lang="es-AR" sz="800" b="1" dirty="0" smtClean="0">
                <a:solidFill>
                  <a:srgbClr val="7030A0"/>
                </a:solidFill>
                <a:latin typeface="+mj-lt"/>
                <a:cs typeface="Times New Roman" pitchFamily="18" charset="0"/>
              </a:rPr>
              <a:t>38%</a:t>
            </a:r>
            <a:endParaRPr lang="es-AR" sz="800" b="1" dirty="0">
              <a:solidFill>
                <a:srgbClr val="7030A0"/>
              </a:solidFill>
              <a:latin typeface="+mj-lt"/>
              <a:cs typeface="Times New Roman" pitchFamily="18" charset="0"/>
            </a:endParaRPr>
          </a:p>
        </p:txBody>
      </p:sp>
      <p:sp>
        <p:nvSpPr>
          <p:cNvPr id="51" name="36 CuadroTexto"/>
          <p:cNvSpPr txBox="1"/>
          <p:nvPr/>
        </p:nvSpPr>
        <p:spPr>
          <a:xfrm>
            <a:off x="5890341" y="4813222"/>
            <a:ext cx="504056" cy="215444"/>
          </a:xfrm>
          <a:prstGeom prst="rect">
            <a:avLst/>
          </a:prstGeom>
          <a:noFill/>
        </p:spPr>
        <p:txBody>
          <a:bodyPr wrap="square">
            <a:spAutoFit/>
          </a:bodyPr>
          <a:lstStyle/>
          <a:p>
            <a:pPr>
              <a:defRPr/>
            </a:pPr>
            <a:r>
              <a:rPr lang="es-AR" sz="800" b="1" dirty="0" smtClean="0">
                <a:solidFill>
                  <a:srgbClr val="7030A0"/>
                </a:solidFill>
                <a:latin typeface="+mj-lt"/>
                <a:cs typeface="Times New Roman" pitchFamily="18" charset="0"/>
              </a:rPr>
              <a:t>36</a:t>
            </a:r>
            <a:r>
              <a:rPr lang="es-AR" sz="800" b="1" dirty="0" smtClean="0">
                <a:solidFill>
                  <a:schemeClr val="tx1"/>
                </a:solidFill>
                <a:latin typeface="+mj-lt"/>
                <a:cs typeface="Times New Roman" pitchFamily="18" charset="0"/>
              </a:rPr>
              <a:t>%</a:t>
            </a:r>
            <a:endParaRPr lang="es-AR" sz="800" b="1" dirty="0">
              <a:solidFill>
                <a:schemeClr val="tx1"/>
              </a:solidFill>
              <a:latin typeface="+mj-lt"/>
              <a:cs typeface="Times New Roman" pitchFamily="18" charset="0"/>
            </a:endParaRPr>
          </a:p>
        </p:txBody>
      </p:sp>
      <p:sp>
        <p:nvSpPr>
          <p:cNvPr id="52" name="Freeform 76"/>
          <p:cNvSpPr>
            <a:spLocks/>
          </p:cNvSpPr>
          <p:nvPr/>
        </p:nvSpPr>
        <p:spPr bwMode="auto">
          <a:xfrm rot="12023727" flipH="1">
            <a:off x="6835805" y="5492599"/>
            <a:ext cx="309504" cy="324724"/>
          </a:xfrm>
          <a:custGeom>
            <a:avLst/>
            <a:gdLst>
              <a:gd name="T0" fmla="*/ 920 w 920"/>
              <a:gd name="T1" fmla="*/ 1230 h 1457"/>
              <a:gd name="T2" fmla="*/ 596 w 920"/>
              <a:gd name="T3" fmla="*/ 1457 h 1457"/>
              <a:gd name="T4" fmla="*/ 628 w 920"/>
              <a:gd name="T5" fmla="*/ 1271 h 1457"/>
              <a:gd name="T6" fmla="*/ 107 w 920"/>
              <a:gd name="T7" fmla="*/ 0 h 1457"/>
              <a:gd name="T8" fmla="*/ 678 w 920"/>
              <a:gd name="T9" fmla="*/ 1012 h 1457"/>
              <a:gd name="T10" fmla="*/ 713 w 920"/>
              <a:gd name="T11" fmla="*/ 836 h 1457"/>
              <a:gd name="T12" fmla="*/ 920 w 920"/>
              <a:gd name="T13" fmla="*/ 1230 h 1457"/>
              <a:gd name="T14" fmla="*/ 0 60000 65536"/>
              <a:gd name="T15" fmla="*/ 0 60000 65536"/>
              <a:gd name="T16" fmla="*/ 0 60000 65536"/>
              <a:gd name="T17" fmla="*/ 0 60000 65536"/>
              <a:gd name="T18" fmla="*/ 0 60000 65536"/>
              <a:gd name="T19" fmla="*/ 0 60000 65536"/>
              <a:gd name="T20" fmla="*/ 0 60000 65536"/>
              <a:gd name="T21" fmla="*/ 0 w 920"/>
              <a:gd name="T22" fmla="*/ 0 h 1457"/>
              <a:gd name="T23" fmla="*/ 920 w 920"/>
              <a:gd name="T24" fmla="*/ 1457 h 14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20" h="1457">
                <a:moveTo>
                  <a:pt x="920" y="1230"/>
                </a:moveTo>
                <a:lnTo>
                  <a:pt x="596" y="1457"/>
                </a:lnTo>
                <a:lnTo>
                  <a:pt x="628" y="1271"/>
                </a:lnTo>
                <a:cubicBezTo>
                  <a:pt x="243" y="965"/>
                  <a:pt x="0" y="561"/>
                  <a:pt x="107" y="0"/>
                </a:cubicBezTo>
                <a:cubicBezTo>
                  <a:pt x="31" y="529"/>
                  <a:pt x="292" y="812"/>
                  <a:pt x="678" y="1012"/>
                </a:cubicBezTo>
                <a:lnTo>
                  <a:pt x="713" y="836"/>
                </a:lnTo>
                <a:lnTo>
                  <a:pt x="920" y="1230"/>
                </a:lnTo>
                <a:close/>
              </a:path>
            </a:pathLst>
          </a:custGeom>
          <a:solidFill>
            <a:schemeClr val="bg2">
              <a:lumMod val="40000"/>
              <a:lumOff val="60000"/>
            </a:schemeClr>
          </a:solidFill>
          <a:ln>
            <a:headEnd/>
            <a:tailEnd/>
          </a:ln>
        </p:spPr>
        <p:style>
          <a:lnRef idx="0">
            <a:schemeClr val="accent2"/>
          </a:lnRef>
          <a:fillRef idx="3">
            <a:schemeClr val="accent2"/>
          </a:fillRef>
          <a:effectRef idx="3">
            <a:schemeClr val="accent2"/>
          </a:effectRef>
          <a:fontRef idx="minor">
            <a:schemeClr val="lt1"/>
          </a:fontRef>
        </p:style>
        <p:txBody>
          <a:bodyPr/>
          <a:lstStyle/>
          <a:p>
            <a:pPr>
              <a:defRPr/>
            </a:pPr>
            <a:endParaRPr lang="es-AR"/>
          </a:p>
        </p:txBody>
      </p:sp>
      <p:sp>
        <p:nvSpPr>
          <p:cNvPr id="53" name="8 CuadroTexto"/>
          <p:cNvSpPr txBox="1">
            <a:spLocks noChangeArrowheads="1"/>
          </p:cNvSpPr>
          <p:nvPr/>
        </p:nvSpPr>
        <p:spPr bwMode="auto">
          <a:xfrm>
            <a:off x="6685100" y="5277763"/>
            <a:ext cx="620027" cy="215444"/>
          </a:xfrm>
          <a:prstGeom prst="rect">
            <a:avLst/>
          </a:prstGeom>
          <a:noFill/>
          <a:ln w="9525">
            <a:noFill/>
            <a:miter lim="800000"/>
            <a:headEnd/>
            <a:tailEnd/>
          </a:ln>
        </p:spPr>
        <p:txBody>
          <a:bodyPr wrap="square">
            <a:spAutoFit/>
          </a:bodyPr>
          <a:lstStyle/>
          <a:p>
            <a:pPr algn="ctr"/>
            <a:r>
              <a:rPr lang="es-AR" sz="800" b="1" i="1" dirty="0">
                <a:solidFill>
                  <a:srgbClr val="7030A0"/>
                </a:solidFill>
                <a:latin typeface="Calibri" pitchFamily="34" charset="0"/>
                <a:cs typeface="Calibri" pitchFamily="34" charset="0"/>
              </a:rPr>
              <a:t> </a:t>
            </a:r>
            <a:r>
              <a:rPr lang="es-AR" sz="800" b="1" i="1" dirty="0" smtClean="0">
                <a:solidFill>
                  <a:srgbClr val="7030A0"/>
                </a:solidFill>
                <a:latin typeface="Calibri" pitchFamily="34" charset="0"/>
                <a:cs typeface="Calibri" pitchFamily="34" charset="0"/>
              </a:rPr>
              <a:t>+18.2%</a:t>
            </a:r>
            <a:endParaRPr lang="es-AR" sz="800" b="1" i="1" dirty="0">
              <a:solidFill>
                <a:srgbClr val="7030A0"/>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o 2"/>
          <p:cNvGraphicFramePr>
            <a:graphicFrameLocks noChangeAspect="1"/>
          </p:cNvGraphicFramePr>
          <p:nvPr>
            <p:extLst>
              <p:ext uri="{D42A27DB-BD31-4B8C-83A1-F6EECF244321}">
                <p14:modId xmlns:p14="http://schemas.microsoft.com/office/powerpoint/2010/main" val="1089047554"/>
              </p:ext>
            </p:extLst>
          </p:nvPr>
        </p:nvGraphicFramePr>
        <p:xfrm>
          <a:off x="4941888" y="2573338"/>
          <a:ext cx="4081462" cy="3241675"/>
        </p:xfrm>
        <a:graphic>
          <a:graphicData uri="http://schemas.openxmlformats.org/presentationml/2006/ole">
            <mc:AlternateContent xmlns:mc="http://schemas.openxmlformats.org/markup-compatibility/2006">
              <mc:Choice xmlns:v="urn:schemas-microsoft-com:vml" Requires="v">
                <p:oleObj spid="_x0000_s54361" name="Hoja de cálculo" r:id="rId6" imgW="4810076" imgH="3819560" progId="Excel.Sheet.12">
                  <p:link updateAutomatic="1"/>
                </p:oleObj>
              </mc:Choice>
              <mc:Fallback>
                <p:oleObj name="Hoja de cálculo" r:id="rId6" imgW="4810076" imgH="3819560" progId="Excel.Sheet.12">
                  <p:link updateAutomatic="1"/>
                  <p:pic>
                    <p:nvPicPr>
                      <p:cNvPr id="0" name=""/>
                      <p:cNvPicPr/>
                      <p:nvPr/>
                    </p:nvPicPr>
                    <p:blipFill>
                      <a:blip r:embed="rId7"/>
                      <a:stretch>
                        <a:fillRect/>
                      </a:stretch>
                    </p:blipFill>
                    <p:spPr>
                      <a:xfrm>
                        <a:off x="4941888" y="2573338"/>
                        <a:ext cx="4081462" cy="3241675"/>
                      </a:xfrm>
                      <a:prstGeom prst="rect">
                        <a:avLst/>
                      </a:prstGeom>
                    </p:spPr>
                  </p:pic>
                </p:oleObj>
              </mc:Fallback>
            </mc:AlternateContent>
          </a:graphicData>
        </a:graphic>
      </p:graphicFrame>
      <p:graphicFrame>
        <p:nvGraphicFramePr>
          <p:cNvPr id="2" name="Objeto 1"/>
          <p:cNvGraphicFramePr>
            <a:graphicFrameLocks noChangeAspect="1"/>
          </p:cNvGraphicFramePr>
          <p:nvPr>
            <p:extLst>
              <p:ext uri="{D42A27DB-BD31-4B8C-83A1-F6EECF244321}">
                <p14:modId xmlns:p14="http://schemas.microsoft.com/office/powerpoint/2010/main" val="795702813"/>
              </p:ext>
            </p:extLst>
          </p:nvPr>
        </p:nvGraphicFramePr>
        <p:xfrm>
          <a:off x="230188" y="2805113"/>
          <a:ext cx="4079875" cy="3049587"/>
        </p:xfrm>
        <a:graphic>
          <a:graphicData uri="http://schemas.openxmlformats.org/presentationml/2006/ole">
            <mc:AlternateContent xmlns:mc="http://schemas.openxmlformats.org/markup-compatibility/2006">
              <mc:Choice xmlns:v="urn:schemas-microsoft-com:vml" Requires="v">
                <p:oleObj spid="_x0000_s54362" name="Hoja de cálculo" r:id="rId8" imgW="4943427" imgH="3695661" progId="Excel.Sheet.12">
                  <p:link updateAutomatic="1"/>
                </p:oleObj>
              </mc:Choice>
              <mc:Fallback>
                <p:oleObj name="Hoja de cálculo" r:id="rId8" imgW="4943427" imgH="3695661" progId="Excel.Sheet.12">
                  <p:link updateAutomatic="1"/>
                  <p:pic>
                    <p:nvPicPr>
                      <p:cNvPr id="0" name=""/>
                      <p:cNvPicPr/>
                      <p:nvPr/>
                    </p:nvPicPr>
                    <p:blipFill>
                      <a:blip r:embed="rId9"/>
                      <a:stretch>
                        <a:fillRect/>
                      </a:stretch>
                    </p:blipFill>
                    <p:spPr>
                      <a:xfrm>
                        <a:off x="230188" y="2805113"/>
                        <a:ext cx="4079875" cy="3049587"/>
                      </a:xfrm>
                      <a:prstGeom prst="rect">
                        <a:avLst/>
                      </a:prstGeom>
                    </p:spPr>
                  </p:pic>
                </p:oleObj>
              </mc:Fallback>
            </mc:AlternateContent>
          </a:graphicData>
        </a:graphic>
      </p:graphicFrame>
      <p:sp>
        <p:nvSpPr>
          <p:cNvPr id="9220" name="2 Marcador de número de diapositiva"/>
          <p:cNvSpPr>
            <a:spLocks noGrp="1"/>
          </p:cNvSpPr>
          <p:nvPr>
            <p:ph type="sldNum" sz="quarter" idx="10"/>
          </p:nvPr>
        </p:nvSpPr>
        <p:spPr>
          <a:xfrm>
            <a:off x="7010400" y="6492875"/>
            <a:ext cx="2133600" cy="365125"/>
          </a:xfrm>
          <a:noFill/>
        </p:spPr>
        <p:txBody>
          <a:bodyPr/>
          <a:lstStyle/>
          <a:p>
            <a:fld id="{9908C577-B429-4596-908E-34EA226EE5B6}" type="slidenum">
              <a:rPr smtClean="0"/>
              <a:pPr/>
              <a:t>6</a:t>
            </a:fld>
            <a:endParaRPr lang="es-AR" dirty="0" smtClean="0"/>
          </a:p>
        </p:txBody>
      </p:sp>
      <p:sp>
        <p:nvSpPr>
          <p:cNvPr id="9221" name="Text Box 16"/>
          <p:cNvSpPr txBox="1">
            <a:spLocks noChangeArrowheads="1"/>
          </p:cNvSpPr>
          <p:nvPr>
            <p:custDataLst>
              <p:tags r:id="rId2"/>
            </p:custDataLst>
          </p:nvPr>
        </p:nvSpPr>
        <p:spPr bwMode="auto">
          <a:xfrm>
            <a:off x="35496" y="2331464"/>
            <a:ext cx="4394200" cy="339725"/>
          </a:xfrm>
          <a:prstGeom prst="rect">
            <a:avLst/>
          </a:prstGeom>
          <a:noFill/>
          <a:ln w="9525" algn="ctr">
            <a:noFill/>
            <a:miter lim="800000"/>
            <a:headEnd/>
            <a:tailEnd/>
          </a:ln>
        </p:spPr>
        <p:txBody>
          <a:bodyPr wrap="none" anchor="ctr"/>
          <a:lstStyle/>
          <a:p>
            <a:pPr algn="ctr" eaLnBrk="0" hangingPunct="0"/>
            <a:r>
              <a:rPr lang="en-US" sz="1600" b="1" dirty="0">
                <a:solidFill>
                  <a:srgbClr val="007345"/>
                </a:solidFill>
                <a:latin typeface="Arial" pitchFamily="34" charset="0"/>
              </a:rPr>
              <a:t>Sugarcane </a:t>
            </a:r>
            <a:r>
              <a:rPr lang="en-US" sz="1600" b="1" dirty="0" smtClean="0">
                <a:solidFill>
                  <a:srgbClr val="007345"/>
                </a:solidFill>
                <a:latin typeface="Arial" pitchFamily="34" charset="0"/>
              </a:rPr>
              <a:t>Planted Area</a:t>
            </a:r>
          </a:p>
          <a:p>
            <a:pPr algn="ctr" eaLnBrk="0" hangingPunct="0"/>
            <a:endParaRPr lang="en-US" sz="600" b="1" baseline="30000" dirty="0" smtClean="0">
              <a:solidFill>
                <a:srgbClr val="007345"/>
              </a:solidFill>
              <a:latin typeface="Arial" pitchFamily="34" charset="0"/>
            </a:endParaRPr>
          </a:p>
          <a:p>
            <a:pPr algn="ctr" eaLnBrk="0" hangingPunct="0"/>
            <a:r>
              <a:rPr lang="en-US" sz="1600" b="1" baseline="30000" dirty="0" smtClean="0">
                <a:solidFill>
                  <a:srgbClr val="007345"/>
                </a:solidFill>
                <a:latin typeface="Arial" pitchFamily="34" charset="0"/>
              </a:rPr>
              <a:t>(hectares)</a:t>
            </a:r>
            <a:endParaRPr lang="en-US" sz="1600" baseline="30000" dirty="0">
              <a:solidFill>
                <a:srgbClr val="007345"/>
              </a:solidFill>
              <a:latin typeface="Arial" pitchFamily="34" charset="0"/>
            </a:endParaRPr>
          </a:p>
        </p:txBody>
      </p:sp>
      <p:sp>
        <p:nvSpPr>
          <p:cNvPr id="9222" name="Text Box 16"/>
          <p:cNvSpPr txBox="1">
            <a:spLocks noChangeArrowheads="1"/>
          </p:cNvSpPr>
          <p:nvPr>
            <p:custDataLst>
              <p:tags r:id="rId3"/>
            </p:custDataLst>
          </p:nvPr>
        </p:nvSpPr>
        <p:spPr bwMode="auto">
          <a:xfrm>
            <a:off x="4644008" y="2297187"/>
            <a:ext cx="4333875" cy="339725"/>
          </a:xfrm>
          <a:prstGeom prst="rect">
            <a:avLst/>
          </a:prstGeom>
          <a:noFill/>
          <a:ln w="9525" algn="ctr">
            <a:noFill/>
            <a:miter lim="800000"/>
            <a:headEnd/>
            <a:tailEnd/>
          </a:ln>
        </p:spPr>
        <p:txBody>
          <a:bodyPr wrap="none" anchor="ctr"/>
          <a:lstStyle/>
          <a:p>
            <a:pPr algn="ctr" eaLnBrk="0" hangingPunct="0"/>
            <a:r>
              <a:rPr lang="en-US" sz="1600" b="1" dirty="0">
                <a:solidFill>
                  <a:srgbClr val="007345"/>
                </a:solidFill>
                <a:latin typeface="Arial" pitchFamily="34" charset="0"/>
              </a:rPr>
              <a:t>Sugarcane </a:t>
            </a:r>
            <a:r>
              <a:rPr lang="en-US" sz="1600" b="1" dirty="0" smtClean="0">
                <a:solidFill>
                  <a:srgbClr val="007345"/>
                </a:solidFill>
                <a:latin typeface="Arial" pitchFamily="34" charset="0"/>
              </a:rPr>
              <a:t>Plantation</a:t>
            </a:r>
          </a:p>
          <a:p>
            <a:pPr algn="ctr" eaLnBrk="0" hangingPunct="0"/>
            <a:endParaRPr lang="en-US" sz="600" b="1" baseline="30000" dirty="0" smtClean="0">
              <a:solidFill>
                <a:srgbClr val="007345"/>
              </a:solidFill>
              <a:latin typeface="Arial" pitchFamily="34" charset="0"/>
            </a:endParaRPr>
          </a:p>
          <a:p>
            <a:pPr algn="ctr" eaLnBrk="0" hangingPunct="0"/>
            <a:r>
              <a:rPr lang="en-US" sz="1600" b="1" baseline="30000" dirty="0" smtClean="0">
                <a:solidFill>
                  <a:srgbClr val="007345"/>
                </a:solidFill>
                <a:latin typeface="Arial" pitchFamily="34" charset="0"/>
              </a:rPr>
              <a:t>(hectares)</a:t>
            </a:r>
            <a:endParaRPr lang="en-US" sz="1600" baseline="30000" dirty="0">
              <a:solidFill>
                <a:srgbClr val="007345"/>
              </a:solidFill>
              <a:latin typeface="Arial" pitchFamily="34" charset="0"/>
            </a:endParaRPr>
          </a:p>
        </p:txBody>
      </p:sp>
      <p:sp>
        <p:nvSpPr>
          <p:cNvPr id="9223" name="8 CuadroTexto"/>
          <p:cNvSpPr txBox="1">
            <a:spLocks noChangeArrowheads="1"/>
          </p:cNvSpPr>
          <p:nvPr/>
        </p:nvSpPr>
        <p:spPr bwMode="auto">
          <a:xfrm>
            <a:off x="1908175" y="3568700"/>
            <a:ext cx="554038" cy="261938"/>
          </a:xfrm>
          <a:prstGeom prst="rect">
            <a:avLst/>
          </a:prstGeom>
          <a:noFill/>
          <a:ln w="9525">
            <a:noFill/>
            <a:miter lim="800000"/>
            <a:headEnd/>
            <a:tailEnd/>
          </a:ln>
        </p:spPr>
        <p:txBody>
          <a:bodyPr>
            <a:spAutoFit/>
          </a:bodyPr>
          <a:lstStyle/>
          <a:p>
            <a:pPr algn="ctr"/>
            <a:r>
              <a:rPr lang="es-AR" sz="1100" b="1" i="1" dirty="0">
                <a:solidFill>
                  <a:srgbClr val="7030A0"/>
                </a:solidFill>
                <a:latin typeface="Calibri" pitchFamily="34" charset="0"/>
                <a:cs typeface="Calibri" pitchFamily="34" charset="0"/>
              </a:rPr>
              <a:t> </a:t>
            </a:r>
            <a:r>
              <a:rPr lang="es-AR" sz="1100" b="1" i="1" dirty="0" smtClean="0">
                <a:solidFill>
                  <a:srgbClr val="7030A0"/>
                </a:solidFill>
                <a:latin typeface="Calibri" pitchFamily="34" charset="0"/>
                <a:cs typeface="Calibri" pitchFamily="34" charset="0"/>
              </a:rPr>
              <a:t>+10%</a:t>
            </a:r>
            <a:endParaRPr lang="es-AR" sz="1100" b="1" i="1" dirty="0">
              <a:solidFill>
                <a:srgbClr val="7030A0"/>
              </a:solidFill>
              <a:latin typeface="Calibri" pitchFamily="34" charset="0"/>
              <a:cs typeface="Calibri" pitchFamily="34" charset="0"/>
            </a:endParaRPr>
          </a:p>
        </p:txBody>
      </p:sp>
      <p:sp>
        <p:nvSpPr>
          <p:cNvPr id="10" name="Freeform 76"/>
          <p:cNvSpPr>
            <a:spLocks/>
          </p:cNvSpPr>
          <p:nvPr/>
        </p:nvSpPr>
        <p:spPr bwMode="auto">
          <a:xfrm rot="11638274" flipH="1">
            <a:off x="2032451" y="3800680"/>
            <a:ext cx="309504" cy="324724"/>
          </a:xfrm>
          <a:custGeom>
            <a:avLst/>
            <a:gdLst>
              <a:gd name="T0" fmla="*/ 920 w 920"/>
              <a:gd name="T1" fmla="*/ 1230 h 1457"/>
              <a:gd name="T2" fmla="*/ 596 w 920"/>
              <a:gd name="T3" fmla="*/ 1457 h 1457"/>
              <a:gd name="T4" fmla="*/ 628 w 920"/>
              <a:gd name="T5" fmla="*/ 1271 h 1457"/>
              <a:gd name="T6" fmla="*/ 107 w 920"/>
              <a:gd name="T7" fmla="*/ 0 h 1457"/>
              <a:gd name="T8" fmla="*/ 678 w 920"/>
              <a:gd name="T9" fmla="*/ 1012 h 1457"/>
              <a:gd name="T10" fmla="*/ 713 w 920"/>
              <a:gd name="T11" fmla="*/ 836 h 1457"/>
              <a:gd name="T12" fmla="*/ 920 w 920"/>
              <a:gd name="T13" fmla="*/ 1230 h 1457"/>
              <a:gd name="T14" fmla="*/ 0 60000 65536"/>
              <a:gd name="T15" fmla="*/ 0 60000 65536"/>
              <a:gd name="T16" fmla="*/ 0 60000 65536"/>
              <a:gd name="T17" fmla="*/ 0 60000 65536"/>
              <a:gd name="T18" fmla="*/ 0 60000 65536"/>
              <a:gd name="T19" fmla="*/ 0 60000 65536"/>
              <a:gd name="T20" fmla="*/ 0 60000 65536"/>
              <a:gd name="T21" fmla="*/ 0 w 920"/>
              <a:gd name="T22" fmla="*/ 0 h 1457"/>
              <a:gd name="T23" fmla="*/ 920 w 920"/>
              <a:gd name="T24" fmla="*/ 1457 h 14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20" h="1457">
                <a:moveTo>
                  <a:pt x="920" y="1230"/>
                </a:moveTo>
                <a:lnTo>
                  <a:pt x="596" y="1457"/>
                </a:lnTo>
                <a:lnTo>
                  <a:pt x="628" y="1271"/>
                </a:lnTo>
                <a:cubicBezTo>
                  <a:pt x="243" y="965"/>
                  <a:pt x="0" y="561"/>
                  <a:pt x="107" y="0"/>
                </a:cubicBezTo>
                <a:cubicBezTo>
                  <a:pt x="31" y="529"/>
                  <a:pt x="292" y="812"/>
                  <a:pt x="678" y="1012"/>
                </a:cubicBezTo>
                <a:lnTo>
                  <a:pt x="713" y="836"/>
                </a:lnTo>
                <a:lnTo>
                  <a:pt x="920" y="1230"/>
                </a:lnTo>
                <a:close/>
              </a:path>
            </a:pathLst>
          </a:custGeom>
          <a:solidFill>
            <a:schemeClr val="bg2">
              <a:lumMod val="40000"/>
              <a:lumOff val="60000"/>
            </a:schemeClr>
          </a:solidFill>
          <a:ln>
            <a:headEnd/>
            <a:tailEnd/>
          </a:ln>
        </p:spPr>
        <p:style>
          <a:lnRef idx="0">
            <a:schemeClr val="accent2"/>
          </a:lnRef>
          <a:fillRef idx="3">
            <a:schemeClr val="accent2"/>
          </a:fillRef>
          <a:effectRef idx="3">
            <a:schemeClr val="accent2"/>
          </a:effectRef>
          <a:fontRef idx="minor">
            <a:schemeClr val="lt1"/>
          </a:fontRef>
        </p:style>
        <p:txBody>
          <a:bodyPr/>
          <a:lstStyle/>
          <a:p>
            <a:pPr>
              <a:defRPr/>
            </a:pPr>
            <a:endParaRPr lang="es-AR"/>
          </a:p>
        </p:txBody>
      </p:sp>
      <p:sp>
        <p:nvSpPr>
          <p:cNvPr id="9227" name="13 CuadroTexto"/>
          <p:cNvSpPr txBox="1">
            <a:spLocks noChangeArrowheads="1"/>
          </p:cNvSpPr>
          <p:nvPr/>
        </p:nvSpPr>
        <p:spPr bwMode="auto">
          <a:xfrm>
            <a:off x="6705204" y="3417648"/>
            <a:ext cx="554037" cy="261937"/>
          </a:xfrm>
          <a:prstGeom prst="rect">
            <a:avLst/>
          </a:prstGeom>
          <a:noFill/>
          <a:ln w="9525">
            <a:noFill/>
            <a:miter lim="800000"/>
            <a:headEnd/>
            <a:tailEnd/>
          </a:ln>
        </p:spPr>
        <p:txBody>
          <a:bodyPr>
            <a:spAutoFit/>
          </a:bodyPr>
          <a:lstStyle/>
          <a:p>
            <a:pPr algn="ctr"/>
            <a:r>
              <a:rPr lang="es-AR" sz="1100" b="1" i="1" dirty="0">
                <a:solidFill>
                  <a:srgbClr val="7030A0"/>
                </a:solidFill>
                <a:latin typeface="Calibri" pitchFamily="34" charset="0"/>
                <a:cs typeface="Calibri" pitchFamily="34" charset="0"/>
              </a:rPr>
              <a:t> </a:t>
            </a:r>
            <a:r>
              <a:rPr lang="es-AR" sz="1100" b="1" i="1" dirty="0" smtClean="0">
                <a:solidFill>
                  <a:srgbClr val="7030A0"/>
                </a:solidFill>
                <a:latin typeface="Calibri" pitchFamily="34" charset="0"/>
                <a:cs typeface="Calibri" pitchFamily="34" charset="0"/>
              </a:rPr>
              <a:t>+16%</a:t>
            </a:r>
            <a:endParaRPr lang="es-AR" sz="1100" b="1" i="1" dirty="0">
              <a:solidFill>
                <a:srgbClr val="7030A0"/>
              </a:solidFill>
              <a:latin typeface="Calibri" pitchFamily="34" charset="0"/>
              <a:cs typeface="Calibri" pitchFamily="34" charset="0"/>
            </a:endParaRPr>
          </a:p>
        </p:txBody>
      </p:sp>
      <p:sp>
        <p:nvSpPr>
          <p:cNvPr id="15" name="Freeform 76"/>
          <p:cNvSpPr>
            <a:spLocks/>
          </p:cNvSpPr>
          <p:nvPr/>
        </p:nvSpPr>
        <p:spPr bwMode="auto">
          <a:xfrm rot="11638274" flipH="1">
            <a:off x="6827471" y="3657340"/>
            <a:ext cx="309504" cy="324724"/>
          </a:xfrm>
          <a:custGeom>
            <a:avLst/>
            <a:gdLst>
              <a:gd name="T0" fmla="*/ 920 w 920"/>
              <a:gd name="T1" fmla="*/ 1230 h 1457"/>
              <a:gd name="T2" fmla="*/ 596 w 920"/>
              <a:gd name="T3" fmla="*/ 1457 h 1457"/>
              <a:gd name="T4" fmla="*/ 628 w 920"/>
              <a:gd name="T5" fmla="*/ 1271 h 1457"/>
              <a:gd name="T6" fmla="*/ 107 w 920"/>
              <a:gd name="T7" fmla="*/ 0 h 1457"/>
              <a:gd name="T8" fmla="*/ 678 w 920"/>
              <a:gd name="T9" fmla="*/ 1012 h 1457"/>
              <a:gd name="T10" fmla="*/ 713 w 920"/>
              <a:gd name="T11" fmla="*/ 836 h 1457"/>
              <a:gd name="T12" fmla="*/ 920 w 920"/>
              <a:gd name="T13" fmla="*/ 1230 h 1457"/>
              <a:gd name="T14" fmla="*/ 0 60000 65536"/>
              <a:gd name="T15" fmla="*/ 0 60000 65536"/>
              <a:gd name="T16" fmla="*/ 0 60000 65536"/>
              <a:gd name="T17" fmla="*/ 0 60000 65536"/>
              <a:gd name="T18" fmla="*/ 0 60000 65536"/>
              <a:gd name="T19" fmla="*/ 0 60000 65536"/>
              <a:gd name="T20" fmla="*/ 0 60000 65536"/>
              <a:gd name="T21" fmla="*/ 0 w 920"/>
              <a:gd name="T22" fmla="*/ 0 h 1457"/>
              <a:gd name="T23" fmla="*/ 920 w 920"/>
              <a:gd name="T24" fmla="*/ 1457 h 14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20" h="1457">
                <a:moveTo>
                  <a:pt x="920" y="1230"/>
                </a:moveTo>
                <a:lnTo>
                  <a:pt x="596" y="1457"/>
                </a:lnTo>
                <a:lnTo>
                  <a:pt x="628" y="1271"/>
                </a:lnTo>
                <a:cubicBezTo>
                  <a:pt x="243" y="965"/>
                  <a:pt x="0" y="561"/>
                  <a:pt x="107" y="0"/>
                </a:cubicBezTo>
                <a:cubicBezTo>
                  <a:pt x="31" y="529"/>
                  <a:pt x="292" y="812"/>
                  <a:pt x="678" y="1012"/>
                </a:cubicBezTo>
                <a:lnTo>
                  <a:pt x="713" y="836"/>
                </a:lnTo>
                <a:lnTo>
                  <a:pt x="920" y="1230"/>
                </a:lnTo>
                <a:close/>
              </a:path>
            </a:pathLst>
          </a:custGeom>
          <a:solidFill>
            <a:schemeClr val="bg2">
              <a:lumMod val="40000"/>
              <a:lumOff val="60000"/>
            </a:schemeClr>
          </a:solidFill>
          <a:ln>
            <a:headEnd/>
            <a:tailEnd/>
          </a:ln>
        </p:spPr>
        <p:style>
          <a:lnRef idx="0">
            <a:schemeClr val="accent2"/>
          </a:lnRef>
          <a:fillRef idx="3">
            <a:schemeClr val="accent2"/>
          </a:fillRef>
          <a:effectRef idx="3">
            <a:schemeClr val="accent2"/>
          </a:effectRef>
          <a:fontRef idx="minor">
            <a:schemeClr val="lt1"/>
          </a:fontRef>
        </p:style>
        <p:txBody>
          <a:bodyPr/>
          <a:lstStyle/>
          <a:p>
            <a:pPr>
              <a:defRPr/>
            </a:pPr>
            <a:endParaRPr lang="es-AR"/>
          </a:p>
        </p:txBody>
      </p:sp>
      <p:sp>
        <p:nvSpPr>
          <p:cNvPr id="9231" name="15 Rectángulo"/>
          <p:cNvSpPr>
            <a:spLocks noChangeArrowheads="1"/>
          </p:cNvSpPr>
          <p:nvPr/>
        </p:nvSpPr>
        <p:spPr bwMode="auto">
          <a:xfrm>
            <a:off x="4663767" y="2197100"/>
            <a:ext cx="4370387" cy="3670300"/>
          </a:xfrm>
          <a:prstGeom prst="rect">
            <a:avLst/>
          </a:prstGeom>
          <a:noFill/>
          <a:ln w="9525" algn="ctr">
            <a:solidFill>
              <a:srgbClr val="006600"/>
            </a:solidFill>
            <a:round/>
            <a:headEnd/>
            <a:tailEnd/>
          </a:ln>
        </p:spPr>
        <p:txBody>
          <a:bodyPr/>
          <a:lstStyle/>
          <a:p>
            <a:pPr algn="ctr" eaLnBrk="0" hangingPunct="0">
              <a:spcBef>
                <a:spcPct val="20000"/>
              </a:spcBef>
              <a:buClr>
                <a:schemeClr val="accent1"/>
              </a:buClr>
              <a:buSzPct val="90000"/>
              <a:buFont typeface="Wingdings" pitchFamily="2" charset="2"/>
              <a:buNone/>
            </a:pPr>
            <a:endParaRPr lang="es-AR"/>
          </a:p>
        </p:txBody>
      </p:sp>
      <p:sp>
        <p:nvSpPr>
          <p:cNvPr id="9232" name="16 Rectángulo"/>
          <p:cNvSpPr>
            <a:spLocks noChangeArrowheads="1"/>
          </p:cNvSpPr>
          <p:nvPr/>
        </p:nvSpPr>
        <p:spPr bwMode="auto">
          <a:xfrm>
            <a:off x="84446" y="2197100"/>
            <a:ext cx="4370388" cy="3681413"/>
          </a:xfrm>
          <a:prstGeom prst="rect">
            <a:avLst/>
          </a:prstGeom>
          <a:noFill/>
          <a:ln w="9525" algn="ctr">
            <a:solidFill>
              <a:srgbClr val="006600"/>
            </a:solidFill>
            <a:round/>
            <a:headEnd/>
            <a:tailEnd/>
          </a:ln>
        </p:spPr>
        <p:txBody>
          <a:bodyPr/>
          <a:lstStyle/>
          <a:p>
            <a:pPr algn="ctr" eaLnBrk="0" hangingPunct="0">
              <a:spcBef>
                <a:spcPct val="20000"/>
              </a:spcBef>
              <a:buClr>
                <a:schemeClr val="accent1"/>
              </a:buClr>
              <a:buSzPct val="90000"/>
              <a:buFont typeface="Wingdings" pitchFamily="2" charset="2"/>
              <a:buNone/>
            </a:pPr>
            <a:endParaRPr lang="es-AR"/>
          </a:p>
        </p:txBody>
      </p:sp>
      <p:sp>
        <p:nvSpPr>
          <p:cNvPr id="18" name="Rectangle 4"/>
          <p:cNvSpPr txBox="1">
            <a:spLocks noChangeArrowheads="1"/>
          </p:cNvSpPr>
          <p:nvPr/>
        </p:nvSpPr>
        <p:spPr bwMode="gray">
          <a:xfrm>
            <a:off x="4630738" y="296863"/>
            <a:ext cx="4265612" cy="396875"/>
          </a:xfrm>
          <a:prstGeom prst="rect">
            <a:avLst/>
          </a:prstGeom>
        </p:spPr>
        <p:txBody>
          <a:bodyPr anchor="ctr"/>
          <a:lstStyle/>
          <a:p>
            <a:pPr algn="r" defTabSz="728663">
              <a:lnSpc>
                <a:spcPts val="2700"/>
              </a:lnSpc>
              <a:defRPr/>
            </a:pPr>
            <a:r>
              <a:rPr lang="en-US" sz="2000" b="1" kern="0" dirty="0">
                <a:solidFill>
                  <a:schemeClr val="bg1"/>
                </a:solidFill>
                <a:effectLst>
                  <a:outerShdw blurRad="50800" dist="38100" dir="5400000" algn="t" rotWithShape="0">
                    <a:prstClr val="black">
                      <a:alpha val="40000"/>
                    </a:prstClr>
                  </a:outerShdw>
                </a:effectLst>
                <a:latin typeface="+mj-lt"/>
                <a:ea typeface="+mj-ea"/>
                <a:cs typeface="+mj-cs"/>
              </a:rPr>
              <a:t>S</a:t>
            </a:r>
            <a:r>
              <a:rPr lang="en-US" sz="2000" b="1" kern="0" dirty="0" err="1">
                <a:solidFill>
                  <a:schemeClr val="bg1"/>
                </a:solidFill>
                <a:effectLst>
                  <a:outerShdw blurRad="50800" dist="38100" dir="5400000" algn="t" rotWithShape="0">
                    <a:prstClr val="black">
                      <a:alpha val="40000"/>
                    </a:prstClr>
                  </a:outerShdw>
                </a:effectLst>
                <a:latin typeface="+mj-lt"/>
                <a:ea typeface="+mj-ea"/>
                <a:cs typeface="+mj-cs"/>
              </a:rPr>
              <a:t>ugar</a:t>
            </a:r>
            <a:r>
              <a:rPr lang="en-US" sz="2000" b="1" kern="0" dirty="0">
                <a:solidFill>
                  <a:schemeClr val="bg1"/>
                </a:solidFill>
                <a:effectLst>
                  <a:outerShdw blurRad="50800" dist="38100" dir="5400000" algn="t" rotWithShape="0">
                    <a:prstClr val="black">
                      <a:alpha val="40000"/>
                    </a:prstClr>
                  </a:outerShdw>
                </a:effectLst>
                <a:latin typeface="+mj-lt"/>
                <a:ea typeface="+mj-ea"/>
                <a:cs typeface="+mj-cs"/>
              </a:rPr>
              <a:t>, Ethanol &amp; Energy </a:t>
            </a:r>
          </a:p>
          <a:p>
            <a:pPr algn="r" defTabSz="728663">
              <a:lnSpc>
                <a:spcPts val="2700"/>
              </a:lnSpc>
              <a:defRPr/>
            </a:pPr>
            <a:r>
              <a:rPr lang="en-US" sz="2000" b="1" kern="0" dirty="0">
                <a:solidFill>
                  <a:schemeClr val="bg1"/>
                </a:solidFill>
                <a:effectLst>
                  <a:outerShdw blurRad="50800" dist="38100" dir="5400000" algn="t" rotWithShape="0">
                    <a:prstClr val="black">
                      <a:alpha val="40000"/>
                    </a:prstClr>
                  </a:outerShdw>
                </a:effectLst>
                <a:latin typeface="+mj-lt"/>
                <a:ea typeface="+mj-ea"/>
                <a:cs typeface="+mj-cs"/>
              </a:rPr>
              <a:t>Operational Performance</a:t>
            </a:r>
          </a:p>
        </p:txBody>
      </p:sp>
      <p:sp>
        <p:nvSpPr>
          <p:cNvPr id="14" name="Text Box 16"/>
          <p:cNvSpPr txBox="1">
            <a:spLocks noChangeArrowheads="1"/>
          </p:cNvSpPr>
          <p:nvPr>
            <p:custDataLst>
              <p:tags r:id="rId4"/>
            </p:custDataLst>
          </p:nvPr>
        </p:nvSpPr>
        <p:spPr bwMode="auto">
          <a:xfrm>
            <a:off x="632744" y="1412776"/>
            <a:ext cx="7934324" cy="339725"/>
          </a:xfrm>
          <a:prstGeom prst="rect">
            <a:avLst/>
          </a:prstGeom>
          <a:noFill/>
          <a:ln w="9525" algn="ctr">
            <a:noFill/>
            <a:miter lim="800000"/>
            <a:headEnd/>
            <a:tailEnd/>
          </a:ln>
        </p:spPr>
        <p:txBody>
          <a:bodyPr wrap="none" anchor="ctr"/>
          <a:lstStyle/>
          <a:p>
            <a:pPr algn="ctr" eaLnBrk="0" hangingPunct="0"/>
            <a:r>
              <a:rPr lang="en-US" sz="1600" b="1" dirty="0" smtClean="0">
                <a:solidFill>
                  <a:srgbClr val="007345"/>
                </a:solidFill>
                <a:latin typeface="Arial" pitchFamily="34" charset="0"/>
              </a:rPr>
              <a:t>Agricultural Operations</a:t>
            </a:r>
            <a:endParaRPr lang="en-US" sz="1600" baseline="30000" dirty="0">
              <a:solidFill>
                <a:srgbClr val="007345"/>
              </a:solidFill>
              <a:latin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p:cNvGraphicFramePr>
            <a:graphicFrameLocks noChangeAspect="1"/>
          </p:cNvGraphicFramePr>
          <p:nvPr>
            <p:extLst>
              <p:ext uri="{D42A27DB-BD31-4B8C-83A1-F6EECF244321}">
                <p14:modId xmlns:p14="http://schemas.microsoft.com/office/powerpoint/2010/main" val="75593047"/>
              </p:ext>
            </p:extLst>
          </p:nvPr>
        </p:nvGraphicFramePr>
        <p:xfrm>
          <a:off x="1505170" y="3974482"/>
          <a:ext cx="6129338" cy="2840037"/>
        </p:xfrm>
        <a:graphic>
          <a:graphicData uri="http://schemas.openxmlformats.org/presentationml/2006/ole">
            <mc:AlternateContent xmlns:mc="http://schemas.openxmlformats.org/markup-compatibility/2006">
              <mc:Choice xmlns:v="urn:schemas-microsoft-com:vml" Requires="v">
                <p:oleObj spid="_x0000_s36946" name="Hoja de cálculo" r:id="rId4" imgW="6867566" imgH="3181437" progId="Excel.Sheet.12">
                  <p:link updateAutomatic="1"/>
                </p:oleObj>
              </mc:Choice>
              <mc:Fallback>
                <p:oleObj name="Hoja de cálculo" r:id="rId4" imgW="6867566" imgH="3181437" progId="Excel.Sheet.12">
                  <p:link updateAutomatic="1"/>
                  <p:pic>
                    <p:nvPicPr>
                      <p:cNvPr id="0" name=""/>
                      <p:cNvPicPr/>
                      <p:nvPr/>
                    </p:nvPicPr>
                    <p:blipFill>
                      <a:blip r:embed="rId5"/>
                      <a:stretch>
                        <a:fillRect/>
                      </a:stretch>
                    </p:blipFill>
                    <p:spPr>
                      <a:xfrm>
                        <a:off x="1505170" y="3974482"/>
                        <a:ext cx="6129338" cy="2840037"/>
                      </a:xfrm>
                      <a:prstGeom prst="rect">
                        <a:avLst/>
                      </a:prstGeom>
                    </p:spPr>
                  </p:pic>
                </p:oleObj>
              </mc:Fallback>
            </mc:AlternateContent>
          </a:graphicData>
        </a:graphic>
      </p:graphicFrame>
      <p:sp>
        <p:nvSpPr>
          <p:cNvPr id="4" name="Text Box 16"/>
          <p:cNvSpPr txBox="1">
            <a:spLocks noChangeArrowheads="1"/>
          </p:cNvSpPr>
          <p:nvPr>
            <p:custDataLst>
              <p:tags r:id="rId2"/>
            </p:custDataLst>
          </p:nvPr>
        </p:nvSpPr>
        <p:spPr bwMode="auto">
          <a:xfrm>
            <a:off x="602677" y="1507776"/>
            <a:ext cx="7934324" cy="339725"/>
          </a:xfrm>
          <a:prstGeom prst="rect">
            <a:avLst/>
          </a:prstGeom>
          <a:noFill/>
          <a:ln w="9525" algn="ctr">
            <a:noFill/>
            <a:miter lim="800000"/>
            <a:headEnd/>
            <a:tailEnd/>
          </a:ln>
        </p:spPr>
        <p:txBody>
          <a:bodyPr wrap="none" anchor="ctr"/>
          <a:lstStyle/>
          <a:p>
            <a:pPr algn="ctr" eaLnBrk="0" hangingPunct="0"/>
            <a:r>
              <a:rPr lang="en-US" sz="1400" b="1" dirty="0" smtClean="0">
                <a:solidFill>
                  <a:srgbClr val="007345"/>
                </a:solidFill>
                <a:latin typeface="Arial" pitchFamily="34" charset="0"/>
              </a:rPr>
              <a:t>Planted Area Evolution</a:t>
            </a:r>
          </a:p>
          <a:p>
            <a:pPr algn="ctr" eaLnBrk="0" hangingPunct="0"/>
            <a:r>
              <a:rPr lang="en-US" sz="1000" b="1" dirty="0" smtClean="0">
                <a:solidFill>
                  <a:srgbClr val="007345"/>
                </a:solidFill>
                <a:latin typeface="Arial" pitchFamily="34" charset="0"/>
              </a:rPr>
              <a:t>(thousand hectares)</a:t>
            </a:r>
          </a:p>
        </p:txBody>
      </p:sp>
      <p:sp>
        <p:nvSpPr>
          <p:cNvPr id="10" name="Rectangle 4"/>
          <p:cNvSpPr txBox="1">
            <a:spLocks noChangeArrowheads="1"/>
          </p:cNvSpPr>
          <p:nvPr/>
        </p:nvSpPr>
        <p:spPr bwMode="gray">
          <a:xfrm>
            <a:off x="4684533" y="450850"/>
            <a:ext cx="4264973" cy="396875"/>
          </a:xfrm>
          <a:prstGeom prst="rect">
            <a:avLst/>
          </a:prstGeom>
        </p:spPr>
        <p:txBody>
          <a:bodyPr vert="horz" lIns="91440" tIns="45720" rIns="91440" bIns="45720" rtlCol="0" anchor="ctr">
            <a:noAutofit/>
          </a:bodyPr>
          <a:lstStyle/>
          <a:p>
            <a:pPr marL="0" marR="0" lvl="0" indent="0" algn="r" defTabSz="728663" rtl="0" eaLnBrk="1" fontAlgn="base" latinLnBrk="0" hangingPunct="1">
              <a:lnSpc>
                <a:spcPts val="2700"/>
              </a:lnSpc>
              <a:spcBef>
                <a:spcPct val="0"/>
              </a:spcBef>
              <a:spcAft>
                <a:spcPct val="0"/>
              </a:spcAft>
              <a:buClrTx/>
              <a:buSzTx/>
              <a:buFontTx/>
              <a:buNone/>
              <a:tabLst/>
              <a:defRPr/>
            </a:pPr>
            <a:r>
              <a:rPr kumimoji="0" lang="en-US" sz="2000" b="1" i="0" u="none" strike="noStrike" kern="0" cap="none" spc="0" normalizeH="0" baseline="0" noProof="0" dirty="0" smtClean="0">
                <a:ln>
                  <a:noFill/>
                </a:ln>
                <a:solidFill>
                  <a:schemeClr val="bg1"/>
                </a:solidFill>
                <a:effectLst>
                  <a:outerShdw blurRad="50800" dist="38100" dir="5400000" algn="t" rotWithShape="0">
                    <a:prstClr val="black">
                      <a:alpha val="40000"/>
                    </a:prstClr>
                  </a:outerShdw>
                </a:effectLst>
                <a:uLnTx/>
                <a:uFillTx/>
                <a:latin typeface="+mj-lt"/>
                <a:ea typeface="+mj-ea"/>
                <a:cs typeface="+mj-cs"/>
              </a:rPr>
              <a:t>Farming Business</a:t>
            </a:r>
          </a:p>
          <a:p>
            <a:pPr marL="0" marR="0" lvl="0" indent="0" algn="r" defTabSz="728663" rtl="0" eaLnBrk="1" fontAlgn="base" latinLnBrk="0" hangingPunct="1">
              <a:lnSpc>
                <a:spcPts val="2700"/>
              </a:lnSpc>
              <a:spcBef>
                <a:spcPct val="0"/>
              </a:spcBef>
              <a:spcAft>
                <a:spcPct val="0"/>
              </a:spcAft>
              <a:buClrTx/>
              <a:buSzTx/>
              <a:buFontTx/>
              <a:buNone/>
              <a:tabLst/>
              <a:defRPr/>
            </a:pPr>
            <a:r>
              <a:rPr lang="en-US" sz="2000" b="1" kern="0" dirty="0" smtClean="0">
                <a:solidFill>
                  <a:schemeClr val="bg1"/>
                </a:solidFill>
                <a:effectLst>
                  <a:outerShdw blurRad="50800" dist="38100" dir="5400000" algn="t" rotWithShape="0">
                    <a:prstClr val="black">
                      <a:alpha val="40000"/>
                    </a:prstClr>
                  </a:outerShdw>
                </a:effectLst>
                <a:latin typeface="+mj-lt"/>
                <a:ea typeface="+mj-ea"/>
                <a:cs typeface="+mj-cs"/>
              </a:rPr>
              <a:t>Operational Performance</a:t>
            </a:r>
            <a:endParaRPr kumimoji="0" lang="en-US" sz="2000" b="1" i="0" u="none" strike="noStrike" kern="0" cap="none" spc="0" normalizeH="0" baseline="0" noProof="0" dirty="0" smtClean="0">
              <a:ln>
                <a:noFill/>
              </a:ln>
              <a:solidFill>
                <a:schemeClr val="bg1"/>
              </a:solidFill>
              <a:effectLst>
                <a:outerShdw blurRad="50800" dist="38100" dir="5400000" algn="t" rotWithShape="0">
                  <a:prstClr val="black">
                    <a:alpha val="40000"/>
                  </a:prstClr>
                </a:outerShdw>
              </a:effectLst>
              <a:uLnTx/>
              <a:uFillTx/>
              <a:latin typeface="+mj-lt"/>
              <a:ea typeface="+mj-ea"/>
              <a:cs typeface="+mj-cs"/>
            </a:endParaRPr>
          </a:p>
        </p:txBody>
      </p:sp>
      <p:sp>
        <p:nvSpPr>
          <p:cNvPr id="11" name="2 Marcador de número de diapositiva"/>
          <p:cNvSpPr>
            <a:spLocks noGrp="1"/>
          </p:cNvSpPr>
          <p:nvPr>
            <p:ph type="sldNum" sz="quarter" idx="10"/>
          </p:nvPr>
        </p:nvSpPr>
        <p:spPr>
          <a:xfrm>
            <a:off x="7063556" y="6492875"/>
            <a:ext cx="2133600" cy="365125"/>
          </a:xfrm>
        </p:spPr>
        <p:txBody>
          <a:bodyPr/>
          <a:lstStyle/>
          <a:p>
            <a:fld id="{C6BCF7D2-3053-413E-9E32-52F964C4B820}" type="slidenum">
              <a:rPr lang="es-AR" smtClean="0"/>
              <a:pPr/>
              <a:t>7</a:t>
            </a:fld>
            <a:endParaRPr lang="es-AR" dirty="0"/>
          </a:p>
        </p:txBody>
      </p:sp>
      <p:sp>
        <p:nvSpPr>
          <p:cNvPr id="7" name="6 Rectángulo"/>
          <p:cNvSpPr/>
          <p:nvPr/>
        </p:nvSpPr>
        <p:spPr>
          <a:xfrm>
            <a:off x="3563888" y="4509119"/>
            <a:ext cx="1080120" cy="184122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aphicFrame>
        <p:nvGraphicFramePr>
          <p:cNvPr id="3" name="Objeto 2"/>
          <p:cNvGraphicFramePr>
            <a:graphicFrameLocks noChangeAspect="1"/>
          </p:cNvGraphicFramePr>
          <p:nvPr>
            <p:extLst>
              <p:ext uri="{D42A27DB-BD31-4B8C-83A1-F6EECF244321}">
                <p14:modId xmlns:p14="http://schemas.microsoft.com/office/powerpoint/2010/main" val="3662245671"/>
              </p:ext>
            </p:extLst>
          </p:nvPr>
        </p:nvGraphicFramePr>
        <p:xfrm>
          <a:off x="1341438" y="1497013"/>
          <a:ext cx="7467600" cy="2573337"/>
        </p:xfrm>
        <a:graphic>
          <a:graphicData uri="http://schemas.openxmlformats.org/presentationml/2006/ole">
            <mc:AlternateContent xmlns:mc="http://schemas.openxmlformats.org/markup-compatibility/2006">
              <mc:Choice xmlns:v="urn:schemas-microsoft-com:vml" Requires="v">
                <p:oleObj spid="_x0000_s36947" name="Hoja de cálculo" r:id="rId6" imgW="11363431" imgH="3914847" progId="Excel.Sheet.12">
                  <p:link updateAutomatic="1"/>
                </p:oleObj>
              </mc:Choice>
              <mc:Fallback>
                <p:oleObj name="Hoja de cálculo" r:id="rId6" imgW="11363431" imgH="3914847" progId="Excel.Sheet.12">
                  <p:link updateAutomatic="1"/>
                  <p:pic>
                    <p:nvPicPr>
                      <p:cNvPr id="0" name=""/>
                      <p:cNvPicPr/>
                      <p:nvPr/>
                    </p:nvPicPr>
                    <p:blipFill>
                      <a:blip r:embed="rId7"/>
                      <a:stretch>
                        <a:fillRect/>
                      </a:stretch>
                    </p:blipFill>
                    <p:spPr>
                      <a:xfrm>
                        <a:off x="1341438" y="1497013"/>
                        <a:ext cx="7467600" cy="2573337"/>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0"/>
          </p:nvPr>
        </p:nvSpPr>
        <p:spPr/>
        <p:txBody>
          <a:bodyPr/>
          <a:lstStyle/>
          <a:p>
            <a:fld id="{C6BCF7D2-3053-413E-9E32-52F964C4B820}" type="slidenum">
              <a:rPr lang="es-AR" smtClean="0"/>
              <a:pPr/>
              <a:t>8</a:t>
            </a:fld>
            <a:endParaRPr lang="es-AR"/>
          </a:p>
        </p:txBody>
      </p:sp>
      <p:sp>
        <p:nvSpPr>
          <p:cNvPr id="6" name="Rectangle 4"/>
          <p:cNvSpPr txBox="1">
            <a:spLocks noChangeArrowheads="1"/>
          </p:cNvSpPr>
          <p:nvPr/>
        </p:nvSpPr>
        <p:spPr bwMode="gray">
          <a:xfrm>
            <a:off x="4684533" y="450850"/>
            <a:ext cx="4264973" cy="396875"/>
          </a:xfrm>
          <a:prstGeom prst="rect">
            <a:avLst/>
          </a:prstGeom>
        </p:spPr>
        <p:txBody>
          <a:bodyPr vert="horz" lIns="91440" tIns="45720" rIns="91440" bIns="45720" rtlCol="0" anchor="ctr">
            <a:noAutofit/>
          </a:bodyPr>
          <a:lstStyle/>
          <a:p>
            <a:pPr marL="0" marR="0" lvl="0" indent="0" algn="r" defTabSz="728663" rtl="0" eaLnBrk="1" fontAlgn="base" latinLnBrk="0" hangingPunct="1">
              <a:lnSpc>
                <a:spcPts val="2700"/>
              </a:lnSpc>
              <a:spcBef>
                <a:spcPct val="0"/>
              </a:spcBef>
              <a:spcAft>
                <a:spcPct val="0"/>
              </a:spcAft>
              <a:buClrTx/>
              <a:buSzTx/>
              <a:buFontTx/>
              <a:buNone/>
              <a:tabLst/>
              <a:defRPr/>
            </a:pPr>
            <a:r>
              <a:rPr kumimoji="0" lang="en-US" sz="2000" b="1" i="0" u="none" strike="noStrike" kern="0" cap="none" spc="0" normalizeH="0" baseline="0" noProof="0" dirty="0" smtClean="0">
                <a:ln>
                  <a:noFill/>
                </a:ln>
                <a:solidFill>
                  <a:schemeClr val="bg1"/>
                </a:solidFill>
                <a:effectLst>
                  <a:outerShdw blurRad="50800" dist="38100" dir="5400000" algn="t" rotWithShape="0">
                    <a:prstClr val="black">
                      <a:alpha val="40000"/>
                    </a:prstClr>
                  </a:outerShdw>
                </a:effectLst>
                <a:uLnTx/>
                <a:uFillTx/>
                <a:latin typeface="+mj-lt"/>
                <a:ea typeface="+mj-ea"/>
                <a:cs typeface="+mj-cs"/>
              </a:rPr>
              <a:t>Farming Business</a:t>
            </a:r>
          </a:p>
          <a:p>
            <a:pPr marL="0" marR="0" lvl="0" indent="0" algn="r" defTabSz="728663" rtl="0" eaLnBrk="1" fontAlgn="base" latinLnBrk="0" hangingPunct="1">
              <a:lnSpc>
                <a:spcPts val="2700"/>
              </a:lnSpc>
              <a:spcBef>
                <a:spcPct val="0"/>
              </a:spcBef>
              <a:spcAft>
                <a:spcPct val="0"/>
              </a:spcAft>
              <a:buClrTx/>
              <a:buSzTx/>
              <a:buFontTx/>
              <a:buNone/>
              <a:tabLst/>
              <a:defRPr/>
            </a:pPr>
            <a:r>
              <a:rPr lang="en-US" sz="2000" b="1" kern="0" dirty="0" smtClean="0">
                <a:solidFill>
                  <a:schemeClr val="bg1"/>
                </a:solidFill>
                <a:effectLst>
                  <a:outerShdw blurRad="50800" dist="38100" dir="5400000" algn="t" rotWithShape="0">
                    <a:prstClr val="black">
                      <a:alpha val="40000"/>
                    </a:prstClr>
                  </a:outerShdw>
                </a:effectLst>
                <a:latin typeface="+mj-lt"/>
                <a:ea typeface="+mj-ea"/>
                <a:cs typeface="+mj-cs"/>
              </a:rPr>
              <a:t>Operational Performance</a:t>
            </a:r>
            <a:endParaRPr kumimoji="0" lang="en-US" sz="2000" b="1" i="0" u="none" strike="noStrike" kern="0" cap="none" spc="0" normalizeH="0" baseline="0" noProof="0" dirty="0" smtClean="0">
              <a:ln>
                <a:noFill/>
              </a:ln>
              <a:solidFill>
                <a:schemeClr val="bg1"/>
              </a:solidFill>
              <a:effectLst>
                <a:outerShdw blurRad="50800" dist="38100" dir="5400000" algn="t" rotWithShape="0">
                  <a:prstClr val="black">
                    <a:alpha val="40000"/>
                  </a:prstClr>
                </a:outerShdw>
              </a:effectLst>
              <a:uLnTx/>
              <a:uFillTx/>
              <a:latin typeface="+mj-lt"/>
              <a:ea typeface="+mj-ea"/>
              <a:cs typeface="+mj-cs"/>
            </a:endParaRPr>
          </a:p>
        </p:txBody>
      </p:sp>
      <p:sp>
        <p:nvSpPr>
          <p:cNvPr id="7" name="Text Box 16"/>
          <p:cNvSpPr txBox="1">
            <a:spLocks noChangeArrowheads="1"/>
          </p:cNvSpPr>
          <p:nvPr>
            <p:custDataLst>
              <p:tags r:id="rId2"/>
            </p:custDataLst>
          </p:nvPr>
        </p:nvSpPr>
        <p:spPr bwMode="auto">
          <a:xfrm>
            <a:off x="-344263" y="1445902"/>
            <a:ext cx="10057592" cy="339725"/>
          </a:xfrm>
          <a:prstGeom prst="rect">
            <a:avLst/>
          </a:prstGeom>
          <a:noFill/>
          <a:ln w="9525" algn="ctr">
            <a:noFill/>
            <a:miter lim="800000"/>
            <a:headEnd/>
            <a:tailEnd/>
          </a:ln>
        </p:spPr>
        <p:txBody>
          <a:bodyPr wrap="none" anchor="ctr"/>
          <a:lstStyle/>
          <a:p>
            <a:pPr algn="ctr" eaLnBrk="0" hangingPunct="0"/>
            <a:r>
              <a:rPr lang="en-US" sz="1400" b="1" dirty="0" smtClean="0">
                <a:solidFill>
                  <a:srgbClr val="007345"/>
                </a:solidFill>
                <a:latin typeface="Arial" pitchFamily="34" charset="0"/>
              </a:rPr>
              <a:t>Monthly Rainfall Evolution Argentina Humid Pampas </a:t>
            </a:r>
            <a:endParaRPr lang="en-US" sz="1000" b="1" dirty="0" smtClean="0">
              <a:solidFill>
                <a:srgbClr val="007345"/>
              </a:solidFill>
              <a:latin typeface="Arial" pitchFamily="34" charset="0"/>
            </a:endParaRPr>
          </a:p>
        </p:txBody>
      </p:sp>
      <p:graphicFrame>
        <p:nvGraphicFramePr>
          <p:cNvPr id="4" name="Objeto 3"/>
          <p:cNvGraphicFramePr>
            <a:graphicFrameLocks noChangeAspect="1"/>
          </p:cNvGraphicFramePr>
          <p:nvPr>
            <p:extLst>
              <p:ext uri="{D42A27DB-BD31-4B8C-83A1-F6EECF244321}">
                <p14:modId xmlns:p14="http://schemas.microsoft.com/office/powerpoint/2010/main" val="3977853247"/>
              </p:ext>
            </p:extLst>
          </p:nvPr>
        </p:nvGraphicFramePr>
        <p:xfrm>
          <a:off x="784225" y="4381312"/>
          <a:ext cx="7896225" cy="2411413"/>
        </p:xfrm>
        <a:graphic>
          <a:graphicData uri="http://schemas.openxmlformats.org/presentationml/2006/ole">
            <mc:AlternateContent xmlns:mc="http://schemas.openxmlformats.org/markup-compatibility/2006">
              <mc:Choice xmlns:v="urn:schemas-microsoft-com:vml" Requires="v">
                <p:oleObj spid="_x0000_s78907" name="Hoja de cálculo" r:id="rId5" imgW="6858118" imgH="2095494" progId="Excel.Sheet.12">
                  <p:link updateAutomatic="1"/>
                </p:oleObj>
              </mc:Choice>
              <mc:Fallback>
                <p:oleObj name="Hoja de cálculo" r:id="rId5" imgW="6858118" imgH="2095494" progId="Excel.Sheet.12">
                  <p:link updateAutomatic="1"/>
                  <p:pic>
                    <p:nvPicPr>
                      <p:cNvPr id="0" name=""/>
                      <p:cNvPicPr/>
                      <p:nvPr/>
                    </p:nvPicPr>
                    <p:blipFill>
                      <a:blip r:embed="rId6"/>
                      <a:stretch>
                        <a:fillRect/>
                      </a:stretch>
                    </p:blipFill>
                    <p:spPr>
                      <a:xfrm>
                        <a:off x="784225" y="4381312"/>
                        <a:ext cx="7896225" cy="2411413"/>
                      </a:xfrm>
                      <a:prstGeom prst="rect">
                        <a:avLst/>
                      </a:prstGeom>
                    </p:spPr>
                  </p:pic>
                </p:oleObj>
              </mc:Fallback>
            </mc:AlternateContent>
          </a:graphicData>
        </a:graphic>
      </p:graphicFrame>
      <p:graphicFrame>
        <p:nvGraphicFramePr>
          <p:cNvPr id="5" name="Objeto 4"/>
          <p:cNvGraphicFramePr>
            <a:graphicFrameLocks noChangeAspect="1"/>
          </p:cNvGraphicFramePr>
          <p:nvPr>
            <p:extLst>
              <p:ext uri="{D42A27DB-BD31-4B8C-83A1-F6EECF244321}">
                <p14:modId xmlns:p14="http://schemas.microsoft.com/office/powerpoint/2010/main" val="3104284316"/>
              </p:ext>
            </p:extLst>
          </p:nvPr>
        </p:nvGraphicFramePr>
        <p:xfrm>
          <a:off x="606425" y="1768475"/>
          <a:ext cx="8074025" cy="2381250"/>
        </p:xfrm>
        <a:graphic>
          <a:graphicData uri="http://schemas.openxmlformats.org/presentationml/2006/ole">
            <mc:AlternateContent xmlns:mc="http://schemas.openxmlformats.org/markup-compatibility/2006">
              <mc:Choice xmlns:v="urn:schemas-microsoft-com:vml" Requires="v">
                <p:oleObj spid="_x0000_s78908" name="Hoja de cálculo" r:id="rId7" imgW="7229556" imgH="2381354" progId="Excel.Sheet.12">
                  <p:link updateAutomatic="1"/>
                </p:oleObj>
              </mc:Choice>
              <mc:Fallback>
                <p:oleObj name="Hoja de cálculo" r:id="rId7" imgW="7229556" imgH="2381354" progId="Excel.Sheet.12">
                  <p:link updateAutomatic="1"/>
                  <p:pic>
                    <p:nvPicPr>
                      <p:cNvPr id="0" name=""/>
                      <p:cNvPicPr/>
                      <p:nvPr/>
                    </p:nvPicPr>
                    <p:blipFill>
                      <a:blip r:embed="rId8"/>
                      <a:stretch>
                        <a:fillRect/>
                      </a:stretch>
                    </p:blipFill>
                    <p:spPr>
                      <a:xfrm>
                        <a:off x="606425" y="1768475"/>
                        <a:ext cx="8074025" cy="2381250"/>
                      </a:xfrm>
                      <a:prstGeom prst="rect">
                        <a:avLst/>
                      </a:prstGeom>
                    </p:spPr>
                  </p:pic>
                </p:oleObj>
              </mc:Fallback>
            </mc:AlternateContent>
          </a:graphicData>
        </a:graphic>
      </p:graphicFrame>
      <p:sp>
        <p:nvSpPr>
          <p:cNvPr id="10" name="Text Box 16"/>
          <p:cNvSpPr txBox="1">
            <a:spLocks noChangeArrowheads="1"/>
          </p:cNvSpPr>
          <p:nvPr>
            <p:custDataLst>
              <p:tags r:id="rId3"/>
            </p:custDataLst>
          </p:nvPr>
        </p:nvSpPr>
        <p:spPr bwMode="auto">
          <a:xfrm>
            <a:off x="-326131" y="4149382"/>
            <a:ext cx="10057592" cy="339725"/>
          </a:xfrm>
          <a:prstGeom prst="rect">
            <a:avLst/>
          </a:prstGeom>
          <a:noFill/>
          <a:ln w="9525" algn="ctr">
            <a:noFill/>
            <a:miter lim="800000"/>
            <a:headEnd/>
            <a:tailEnd/>
          </a:ln>
        </p:spPr>
        <p:txBody>
          <a:bodyPr wrap="none" anchor="ctr"/>
          <a:lstStyle/>
          <a:p>
            <a:pPr algn="ctr" eaLnBrk="0" hangingPunct="0"/>
            <a:r>
              <a:rPr lang="en-US" sz="1400" b="1" dirty="0" smtClean="0">
                <a:solidFill>
                  <a:srgbClr val="007345"/>
                </a:solidFill>
                <a:latin typeface="Arial" pitchFamily="34" charset="0"/>
              </a:rPr>
              <a:t>Dec 2013/Jan 2014 Daily Rainfall Evolution</a:t>
            </a:r>
            <a:endParaRPr lang="en-US" sz="1000" b="1" dirty="0" smtClean="0">
              <a:solidFill>
                <a:srgbClr val="007345"/>
              </a:solidFill>
              <a:latin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0"/>
          </p:nvPr>
        </p:nvSpPr>
        <p:spPr>
          <a:xfrm>
            <a:off x="7010400" y="6492875"/>
            <a:ext cx="2133600" cy="365125"/>
          </a:xfrm>
        </p:spPr>
        <p:txBody>
          <a:bodyPr/>
          <a:lstStyle/>
          <a:p>
            <a:fld id="{C6BCF7D2-3053-413E-9E32-52F964C4B820}" type="slidenum">
              <a:rPr lang="es-AR" smtClean="0"/>
              <a:pPr/>
              <a:t>9</a:t>
            </a:fld>
            <a:endParaRPr lang="es-AR" dirty="0"/>
          </a:p>
        </p:txBody>
      </p:sp>
      <p:sp>
        <p:nvSpPr>
          <p:cNvPr id="12" name="Text Box 16"/>
          <p:cNvSpPr txBox="1">
            <a:spLocks noChangeArrowheads="1"/>
          </p:cNvSpPr>
          <p:nvPr>
            <p:custDataLst>
              <p:tags r:id="rId2"/>
            </p:custDataLst>
          </p:nvPr>
        </p:nvSpPr>
        <p:spPr bwMode="auto">
          <a:xfrm>
            <a:off x="467544" y="1412776"/>
            <a:ext cx="7934324" cy="339725"/>
          </a:xfrm>
          <a:prstGeom prst="rect">
            <a:avLst/>
          </a:prstGeom>
          <a:noFill/>
          <a:ln w="9525" algn="ctr">
            <a:noFill/>
            <a:miter lim="800000"/>
            <a:headEnd/>
            <a:tailEnd/>
          </a:ln>
        </p:spPr>
        <p:txBody>
          <a:bodyPr wrap="none" anchor="ctr"/>
          <a:lstStyle/>
          <a:p>
            <a:pPr algn="ctr" eaLnBrk="0" hangingPunct="0"/>
            <a:r>
              <a:rPr lang="en-US" sz="1400" b="1" dirty="0" smtClean="0">
                <a:solidFill>
                  <a:srgbClr val="007345"/>
                </a:solidFill>
                <a:latin typeface="Arial" pitchFamily="34" charset="0"/>
              </a:rPr>
              <a:t>Gross Sales 2013</a:t>
            </a:r>
          </a:p>
          <a:p>
            <a:pPr algn="ctr" eaLnBrk="0" hangingPunct="0"/>
            <a:r>
              <a:rPr lang="en-US" sz="1000" b="1" dirty="0" smtClean="0">
                <a:solidFill>
                  <a:srgbClr val="007345"/>
                </a:solidFill>
                <a:latin typeface="Arial" pitchFamily="34" charset="0"/>
              </a:rPr>
              <a:t>($ millions)</a:t>
            </a:r>
          </a:p>
        </p:txBody>
      </p:sp>
      <p:sp>
        <p:nvSpPr>
          <p:cNvPr id="13" name="Text Box 16"/>
          <p:cNvSpPr txBox="1">
            <a:spLocks noChangeArrowheads="1"/>
          </p:cNvSpPr>
          <p:nvPr>
            <p:custDataLst>
              <p:tags r:id="rId3"/>
            </p:custDataLst>
          </p:nvPr>
        </p:nvSpPr>
        <p:spPr bwMode="auto">
          <a:xfrm>
            <a:off x="526108" y="4149080"/>
            <a:ext cx="7934324" cy="339725"/>
          </a:xfrm>
          <a:prstGeom prst="rect">
            <a:avLst/>
          </a:prstGeom>
          <a:noFill/>
          <a:ln w="9525" algn="ctr">
            <a:noFill/>
            <a:miter lim="800000"/>
            <a:headEnd/>
            <a:tailEnd/>
          </a:ln>
        </p:spPr>
        <p:txBody>
          <a:bodyPr wrap="none" anchor="ctr"/>
          <a:lstStyle/>
          <a:p>
            <a:pPr algn="ctr" eaLnBrk="0" hangingPunct="0"/>
            <a:r>
              <a:rPr lang="en-US" sz="1400" b="1" dirty="0" smtClean="0">
                <a:solidFill>
                  <a:srgbClr val="007345"/>
                </a:solidFill>
                <a:latin typeface="Arial" pitchFamily="34" charset="0"/>
              </a:rPr>
              <a:t>Adjusted EBITDA 2013</a:t>
            </a:r>
          </a:p>
          <a:p>
            <a:pPr algn="ctr" eaLnBrk="0" hangingPunct="0"/>
            <a:r>
              <a:rPr lang="en-US" sz="1000" b="1" dirty="0" smtClean="0">
                <a:solidFill>
                  <a:srgbClr val="007345"/>
                </a:solidFill>
                <a:latin typeface="Arial" pitchFamily="34" charset="0"/>
              </a:rPr>
              <a:t>($ millions)</a:t>
            </a:r>
          </a:p>
        </p:txBody>
      </p:sp>
      <p:sp>
        <p:nvSpPr>
          <p:cNvPr id="38" name="Rectangle 4"/>
          <p:cNvSpPr txBox="1">
            <a:spLocks noChangeArrowheads="1"/>
          </p:cNvSpPr>
          <p:nvPr/>
        </p:nvSpPr>
        <p:spPr bwMode="gray">
          <a:xfrm>
            <a:off x="4725040" y="548680"/>
            <a:ext cx="4264973" cy="396875"/>
          </a:xfrm>
          <a:prstGeom prst="rect">
            <a:avLst/>
          </a:prstGeom>
        </p:spPr>
        <p:txBody>
          <a:bodyPr vert="horz" lIns="91440" tIns="45720" rIns="91440" bIns="45720" rtlCol="0" anchor="ctr">
            <a:noAutofit/>
          </a:bodyPr>
          <a:lstStyle/>
          <a:p>
            <a:pPr marL="0" marR="0" lvl="0" indent="0" algn="r" defTabSz="728663" rtl="0" eaLnBrk="1" fontAlgn="base" latinLnBrk="0" hangingPunct="1">
              <a:lnSpc>
                <a:spcPts val="2700"/>
              </a:lnSpc>
              <a:spcBef>
                <a:spcPct val="0"/>
              </a:spcBef>
              <a:spcAft>
                <a:spcPct val="0"/>
              </a:spcAft>
              <a:buClrTx/>
              <a:buSzTx/>
              <a:buFontTx/>
              <a:buNone/>
              <a:tabLst/>
              <a:defRPr/>
            </a:pPr>
            <a:r>
              <a:rPr kumimoji="0" lang="en-US" sz="2000" b="1" i="0" u="none" strike="noStrike" kern="0" cap="none" spc="0" normalizeH="0" baseline="0" noProof="0" dirty="0" smtClean="0">
                <a:ln>
                  <a:noFill/>
                </a:ln>
                <a:solidFill>
                  <a:schemeClr val="bg1"/>
                </a:solidFill>
                <a:effectLst>
                  <a:outerShdw blurRad="50800" dist="38100" dir="5400000" algn="t" rotWithShape="0">
                    <a:prstClr val="black">
                      <a:alpha val="40000"/>
                    </a:prstClr>
                  </a:outerShdw>
                </a:effectLst>
                <a:uLnTx/>
                <a:uFillTx/>
                <a:latin typeface="+mj-lt"/>
                <a:ea typeface="+mj-ea"/>
                <a:cs typeface="+mj-cs"/>
              </a:rPr>
              <a:t>Farming Business</a:t>
            </a:r>
          </a:p>
          <a:p>
            <a:pPr marL="0" marR="0" lvl="0" indent="0" algn="r" defTabSz="728663" rtl="0" eaLnBrk="1" fontAlgn="base" latinLnBrk="0" hangingPunct="1">
              <a:lnSpc>
                <a:spcPts val="2700"/>
              </a:lnSpc>
              <a:spcBef>
                <a:spcPct val="0"/>
              </a:spcBef>
              <a:spcAft>
                <a:spcPct val="0"/>
              </a:spcAft>
              <a:buClrTx/>
              <a:buSzTx/>
              <a:buFontTx/>
              <a:buNone/>
              <a:tabLst/>
              <a:defRPr/>
            </a:pPr>
            <a:r>
              <a:rPr lang="en-US" sz="2000" b="1" kern="0" dirty="0" smtClean="0">
                <a:solidFill>
                  <a:schemeClr val="bg1"/>
                </a:solidFill>
                <a:effectLst>
                  <a:outerShdw blurRad="50800" dist="38100" dir="5400000" algn="t" rotWithShape="0">
                    <a:prstClr val="black">
                      <a:alpha val="40000"/>
                    </a:prstClr>
                  </a:outerShdw>
                </a:effectLst>
                <a:latin typeface="+mj-lt"/>
                <a:ea typeface="+mj-ea"/>
                <a:cs typeface="+mj-cs"/>
              </a:rPr>
              <a:t>Financial Performance</a:t>
            </a:r>
            <a:endParaRPr kumimoji="0" lang="en-US" sz="2000" b="1" i="0" u="none" strike="noStrike" kern="0" cap="none" spc="0" normalizeH="0" baseline="0" noProof="0" dirty="0" smtClean="0">
              <a:ln>
                <a:noFill/>
              </a:ln>
              <a:solidFill>
                <a:schemeClr val="bg1"/>
              </a:solidFill>
              <a:effectLst>
                <a:outerShdw blurRad="50800" dist="38100" dir="5400000" algn="t" rotWithShape="0">
                  <a:prstClr val="black">
                    <a:alpha val="40000"/>
                  </a:prstClr>
                </a:outerShdw>
              </a:effectLst>
              <a:uLnTx/>
              <a:uFillTx/>
              <a:latin typeface="+mj-lt"/>
              <a:ea typeface="+mj-ea"/>
              <a:cs typeface="+mj-cs"/>
            </a:endParaRPr>
          </a:p>
        </p:txBody>
      </p:sp>
      <p:graphicFrame>
        <p:nvGraphicFramePr>
          <p:cNvPr id="2" name="Objeto 1"/>
          <p:cNvGraphicFramePr>
            <a:graphicFrameLocks noChangeAspect="1"/>
          </p:cNvGraphicFramePr>
          <p:nvPr>
            <p:extLst>
              <p:ext uri="{D42A27DB-BD31-4B8C-83A1-F6EECF244321}">
                <p14:modId xmlns:p14="http://schemas.microsoft.com/office/powerpoint/2010/main" val="3163007740"/>
              </p:ext>
            </p:extLst>
          </p:nvPr>
        </p:nvGraphicFramePr>
        <p:xfrm>
          <a:off x="302265" y="1617663"/>
          <a:ext cx="8845550" cy="2359025"/>
        </p:xfrm>
        <a:graphic>
          <a:graphicData uri="http://schemas.openxmlformats.org/presentationml/2006/ole">
            <mc:AlternateContent xmlns:mc="http://schemas.openxmlformats.org/markup-compatibility/2006">
              <mc:Choice xmlns:v="urn:schemas-microsoft-com:vml" Requires="v">
                <p:oleObj spid="_x0000_s18527" name="Hoja de cálculo" r:id="rId5" imgW="12973088" imgH="3457579" progId="Excel.Sheet.12">
                  <p:link updateAutomatic="1"/>
                </p:oleObj>
              </mc:Choice>
              <mc:Fallback>
                <p:oleObj name="Hoja de cálculo" r:id="rId5" imgW="12973088" imgH="3457579" progId="Excel.Sheet.12">
                  <p:link updateAutomatic="1"/>
                  <p:pic>
                    <p:nvPicPr>
                      <p:cNvPr id="0" name=""/>
                      <p:cNvPicPr/>
                      <p:nvPr/>
                    </p:nvPicPr>
                    <p:blipFill>
                      <a:blip r:embed="rId6"/>
                      <a:stretch>
                        <a:fillRect/>
                      </a:stretch>
                    </p:blipFill>
                    <p:spPr>
                      <a:xfrm>
                        <a:off x="302265" y="1617663"/>
                        <a:ext cx="8845550" cy="2359025"/>
                      </a:xfrm>
                      <a:prstGeom prst="rect">
                        <a:avLst/>
                      </a:prstGeom>
                    </p:spPr>
                  </p:pic>
                </p:oleObj>
              </mc:Fallback>
            </mc:AlternateContent>
          </a:graphicData>
        </a:graphic>
      </p:graphicFrame>
      <p:graphicFrame>
        <p:nvGraphicFramePr>
          <p:cNvPr id="4" name="Objeto 3"/>
          <p:cNvGraphicFramePr>
            <a:graphicFrameLocks noChangeAspect="1"/>
          </p:cNvGraphicFramePr>
          <p:nvPr>
            <p:extLst>
              <p:ext uri="{D42A27DB-BD31-4B8C-83A1-F6EECF244321}">
                <p14:modId xmlns:p14="http://schemas.microsoft.com/office/powerpoint/2010/main" val="109623334"/>
              </p:ext>
            </p:extLst>
          </p:nvPr>
        </p:nvGraphicFramePr>
        <p:xfrm>
          <a:off x="302265" y="4291213"/>
          <a:ext cx="8658225" cy="2343150"/>
        </p:xfrm>
        <a:graphic>
          <a:graphicData uri="http://schemas.openxmlformats.org/presentationml/2006/ole">
            <mc:AlternateContent xmlns:mc="http://schemas.openxmlformats.org/markup-compatibility/2006">
              <mc:Choice xmlns:v="urn:schemas-microsoft-com:vml" Requires="v">
                <p:oleObj spid="_x0000_s18528" name="Hoja de cálculo" r:id="rId7" imgW="12525256" imgH="3390906" progId="Excel.Sheet.12">
                  <p:link updateAutomatic="1"/>
                </p:oleObj>
              </mc:Choice>
              <mc:Fallback>
                <p:oleObj name="Hoja de cálculo" r:id="rId7" imgW="12525256" imgH="3390906" progId="Excel.Sheet.12">
                  <p:link updateAutomatic="1"/>
                  <p:pic>
                    <p:nvPicPr>
                      <p:cNvPr id="0" name=""/>
                      <p:cNvPicPr/>
                      <p:nvPr/>
                    </p:nvPicPr>
                    <p:blipFill>
                      <a:blip r:embed="rId8"/>
                      <a:stretch>
                        <a:fillRect/>
                      </a:stretch>
                    </p:blipFill>
                    <p:spPr>
                      <a:xfrm>
                        <a:off x="302265" y="4291213"/>
                        <a:ext cx="8658225" cy="2343150"/>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ILLFORECOLOR" val="Morgan Stanley Blue"/>
  <p:tag name="DEVICE" val="Canon Colorpass 1000"/>
</p:tagLst>
</file>

<file path=ppt/tags/tag10.xml><?xml version="1.0" encoding="utf-8"?>
<p:tagLst xmlns:a="http://schemas.openxmlformats.org/drawingml/2006/main" xmlns:r="http://schemas.openxmlformats.org/officeDocument/2006/relationships" xmlns:p="http://schemas.openxmlformats.org/presentationml/2006/main">
  <p:tag name="FILLFORECOLOR" val="Morgan Stanley Blue"/>
  <p:tag name="DEVICE" val="Canon Colorpass 1000"/>
</p:tagLst>
</file>

<file path=ppt/tags/tag11.xml><?xml version="1.0" encoding="utf-8"?>
<p:tagLst xmlns:a="http://schemas.openxmlformats.org/drawingml/2006/main" xmlns:r="http://schemas.openxmlformats.org/officeDocument/2006/relationships" xmlns:p="http://schemas.openxmlformats.org/presentationml/2006/main">
  <p:tag name="FILLFORECOLOR" val="Morgan Stanley Blue"/>
  <p:tag name="DEVICE" val="Canon Colorpass 1000"/>
</p:tagLst>
</file>

<file path=ppt/tags/tag12.xml><?xml version="1.0" encoding="utf-8"?>
<p:tagLst xmlns:a="http://schemas.openxmlformats.org/drawingml/2006/main" xmlns:r="http://schemas.openxmlformats.org/officeDocument/2006/relationships" xmlns:p="http://schemas.openxmlformats.org/presentationml/2006/main">
  <p:tag name="FILLFORECOLOR" val="Morgan Stanley Blue"/>
  <p:tag name="DEVICE" val="Canon Colorpass 1000"/>
</p:tagLst>
</file>

<file path=ppt/tags/tag13.xml><?xml version="1.0" encoding="utf-8"?>
<p:tagLst xmlns:a="http://schemas.openxmlformats.org/drawingml/2006/main" xmlns:r="http://schemas.openxmlformats.org/officeDocument/2006/relationships" xmlns:p="http://schemas.openxmlformats.org/presentationml/2006/main">
  <p:tag name="FILLFORECOLOR" val="Morgan Stanley Blue"/>
  <p:tag name="DEVICE" val="Canon Colorpass 1000"/>
</p:tagLst>
</file>

<file path=ppt/tags/tag14.xml><?xml version="1.0" encoding="utf-8"?>
<p:tagLst xmlns:a="http://schemas.openxmlformats.org/drawingml/2006/main" xmlns:r="http://schemas.openxmlformats.org/officeDocument/2006/relationships" xmlns:p="http://schemas.openxmlformats.org/presentationml/2006/main">
  <p:tag name="FILLFORECOLOR" val="Morgan Stanley Blue"/>
  <p:tag name="DEVICE" val="Canon Colorpass 1000"/>
</p:tagLst>
</file>

<file path=ppt/tags/tag15.xml><?xml version="1.0" encoding="utf-8"?>
<p:tagLst xmlns:a="http://schemas.openxmlformats.org/drawingml/2006/main" xmlns:r="http://schemas.openxmlformats.org/officeDocument/2006/relationships" xmlns:p="http://schemas.openxmlformats.org/presentationml/2006/main">
  <p:tag name="FILLFORECOLOR" val="Morgan Stanley Blue"/>
  <p:tag name="DEVICE" val="Canon Colorpass 1000"/>
</p:tagLst>
</file>

<file path=ppt/tags/tag16.xml><?xml version="1.0" encoding="utf-8"?>
<p:tagLst xmlns:a="http://schemas.openxmlformats.org/drawingml/2006/main" xmlns:r="http://schemas.openxmlformats.org/officeDocument/2006/relationships" xmlns:p="http://schemas.openxmlformats.org/presentationml/2006/main">
  <p:tag name="FILLFORECOLOR" val="Morgan Stanley Blue"/>
  <p:tag name="DEVICE" val="Canon Colorpass 1000"/>
</p:tagLst>
</file>

<file path=ppt/tags/tag17.xml><?xml version="1.0" encoding="utf-8"?>
<p:tagLst xmlns:a="http://schemas.openxmlformats.org/drawingml/2006/main" xmlns:r="http://schemas.openxmlformats.org/officeDocument/2006/relationships" xmlns:p="http://schemas.openxmlformats.org/presentationml/2006/main">
  <p:tag name="FILLFORECOLOR" val="Morgan Stanley Blue"/>
  <p:tag name="DEVICE" val="Canon Colorpass 1000"/>
</p:tagLst>
</file>

<file path=ppt/tags/tag18.xml><?xml version="1.0" encoding="utf-8"?>
<p:tagLst xmlns:a="http://schemas.openxmlformats.org/drawingml/2006/main" xmlns:r="http://schemas.openxmlformats.org/officeDocument/2006/relationships" xmlns:p="http://schemas.openxmlformats.org/presentationml/2006/main">
  <p:tag name="FILLFORECOLOR" val="Morgan Stanley Blue"/>
  <p:tag name="DEVICE" val="Canon Colorpass 1000"/>
</p:tagLst>
</file>

<file path=ppt/tags/tag19.xml><?xml version="1.0" encoding="utf-8"?>
<p:tagLst xmlns:a="http://schemas.openxmlformats.org/drawingml/2006/main" xmlns:r="http://schemas.openxmlformats.org/officeDocument/2006/relationships" xmlns:p="http://schemas.openxmlformats.org/presentationml/2006/main">
  <p:tag name="FILLFORECOLOR" val="Morgan Stanley Blue"/>
  <p:tag name="DEVICE" val="Canon Colorpass 1000"/>
</p:tagLst>
</file>

<file path=ppt/tags/tag2.xml><?xml version="1.0" encoding="utf-8"?>
<p:tagLst xmlns:a="http://schemas.openxmlformats.org/drawingml/2006/main" xmlns:r="http://schemas.openxmlformats.org/officeDocument/2006/relationships" xmlns:p="http://schemas.openxmlformats.org/presentationml/2006/main">
  <p:tag name="FILLFORECOLOR" val="Morgan Stanley Blue"/>
  <p:tag name="DEVICE" val="Canon Colorpass 1000"/>
</p:tagLst>
</file>

<file path=ppt/tags/tag20.xml><?xml version="1.0" encoding="utf-8"?>
<p:tagLst xmlns:a="http://schemas.openxmlformats.org/drawingml/2006/main" xmlns:r="http://schemas.openxmlformats.org/officeDocument/2006/relationships" xmlns:p="http://schemas.openxmlformats.org/presentationml/2006/main">
  <p:tag name="FILLFORECOLOR" val="Morgan Stanley Blue"/>
  <p:tag name="DEVICE" val="Canon Colorpass 1000"/>
</p:tagLst>
</file>

<file path=ppt/tags/tag21.xml><?xml version="1.0" encoding="utf-8"?>
<p:tagLst xmlns:a="http://schemas.openxmlformats.org/drawingml/2006/main" xmlns:r="http://schemas.openxmlformats.org/officeDocument/2006/relationships" xmlns:p="http://schemas.openxmlformats.org/presentationml/2006/main">
  <p:tag name="FILLFORECOLOR" val="Morgan Stanley Blue"/>
  <p:tag name="DEVICE" val="Canon Colorpass 1000"/>
</p:tagLst>
</file>

<file path=ppt/tags/tag22.xml><?xml version="1.0" encoding="utf-8"?>
<p:tagLst xmlns:a="http://schemas.openxmlformats.org/drawingml/2006/main" xmlns:r="http://schemas.openxmlformats.org/officeDocument/2006/relationships" xmlns:p="http://schemas.openxmlformats.org/presentationml/2006/main">
  <p:tag name="FILLFORECOLOR" val="Morgan Stanley Blue"/>
  <p:tag name="DEVICE" val="Canon Colorpass 1000"/>
</p:tagLst>
</file>

<file path=ppt/tags/tag23.xml><?xml version="1.0" encoding="utf-8"?>
<p:tagLst xmlns:a="http://schemas.openxmlformats.org/drawingml/2006/main" xmlns:r="http://schemas.openxmlformats.org/officeDocument/2006/relationships" xmlns:p="http://schemas.openxmlformats.org/presentationml/2006/main">
  <p:tag name="FILLFORECOLOR" val="Morgan Stanley Blue"/>
  <p:tag name="DEVICE" val="Canon Colorpass 1000"/>
</p:tagLst>
</file>

<file path=ppt/tags/tag24.xml><?xml version="1.0" encoding="utf-8"?>
<p:tagLst xmlns:a="http://schemas.openxmlformats.org/drawingml/2006/main" xmlns:r="http://schemas.openxmlformats.org/officeDocument/2006/relationships" xmlns:p="http://schemas.openxmlformats.org/presentationml/2006/main">
  <p:tag name="FILLFORECOLOR" val="Morgan Stanley Blue"/>
  <p:tag name="DEVICE" val="Canon Colorpass 1000"/>
</p:tagLst>
</file>

<file path=ppt/tags/tag25.xml><?xml version="1.0" encoding="utf-8"?>
<p:tagLst xmlns:a="http://schemas.openxmlformats.org/drawingml/2006/main" xmlns:r="http://schemas.openxmlformats.org/officeDocument/2006/relationships" xmlns:p="http://schemas.openxmlformats.org/presentationml/2006/main">
  <p:tag name="FILLFORECOLOR" val="Morgan Stanley Blue"/>
  <p:tag name="DEVICE" val="Canon Colorpass 1000"/>
</p:tagLst>
</file>

<file path=ppt/tags/tag26.xml><?xml version="1.0" encoding="utf-8"?>
<p:tagLst xmlns:a="http://schemas.openxmlformats.org/drawingml/2006/main" xmlns:r="http://schemas.openxmlformats.org/officeDocument/2006/relationships" xmlns:p="http://schemas.openxmlformats.org/presentationml/2006/main">
  <p:tag name="FILLFORECOLOR" val="Morgan Stanley Blue"/>
  <p:tag name="DEVICE" val="Canon Colorpass 1000"/>
</p:tagLst>
</file>

<file path=ppt/tags/tag27.xml><?xml version="1.0" encoding="utf-8"?>
<p:tagLst xmlns:a="http://schemas.openxmlformats.org/drawingml/2006/main" xmlns:r="http://schemas.openxmlformats.org/officeDocument/2006/relationships" xmlns:p="http://schemas.openxmlformats.org/presentationml/2006/main">
  <p:tag name="FILLFORECOLOR" val="Morgan Stanley Blue"/>
  <p:tag name="DEVICE" val="Canon Colorpass 1000"/>
</p:tagLst>
</file>

<file path=ppt/tags/tag28.xml><?xml version="1.0" encoding="utf-8"?>
<p:tagLst xmlns:a="http://schemas.openxmlformats.org/drawingml/2006/main" xmlns:r="http://schemas.openxmlformats.org/officeDocument/2006/relationships" xmlns:p="http://schemas.openxmlformats.org/presentationml/2006/main">
  <p:tag name="FILLFORECOLOR" val="Morgan Stanley Blue"/>
  <p:tag name="DEVICE" val="Canon Colorpass 1000"/>
</p:tagLst>
</file>

<file path=ppt/tags/tag29.xml><?xml version="1.0" encoding="utf-8"?>
<p:tagLst xmlns:a="http://schemas.openxmlformats.org/drawingml/2006/main" xmlns:r="http://schemas.openxmlformats.org/officeDocument/2006/relationships" xmlns:p="http://schemas.openxmlformats.org/presentationml/2006/main">
  <p:tag name="FILLFORECOLOR" val="Morgan Stanley Blue"/>
  <p:tag name="DEVICE" val="Canon Colorpass 1000"/>
</p:tagLst>
</file>

<file path=ppt/tags/tag3.xml><?xml version="1.0" encoding="utf-8"?>
<p:tagLst xmlns:a="http://schemas.openxmlformats.org/drawingml/2006/main" xmlns:r="http://schemas.openxmlformats.org/officeDocument/2006/relationships" xmlns:p="http://schemas.openxmlformats.org/presentationml/2006/main">
  <p:tag name="FILLFORECOLOR" val="Morgan Stanley Blue"/>
  <p:tag name="DEVICE" val="Canon Colorpass 1000"/>
</p:tagLst>
</file>

<file path=ppt/tags/tag30.xml><?xml version="1.0" encoding="utf-8"?>
<p:tagLst xmlns:a="http://schemas.openxmlformats.org/drawingml/2006/main" xmlns:r="http://schemas.openxmlformats.org/officeDocument/2006/relationships" xmlns:p="http://schemas.openxmlformats.org/presentationml/2006/main">
  <p:tag name="FILLFORECOLOR" val="Morgan Stanley Blue"/>
  <p:tag name="DEVICE" val="Canon Colorpass 1000"/>
</p:tagLst>
</file>

<file path=ppt/tags/tag31.xml><?xml version="1.0" encoding="utf-8"?>
<p:tagLst xmlns:a="http://schemas.openxmlformats.org/drawingml/2006/main" xmlns:r="http://schemas.openxmlformats.org/officeDocument/2006/relationships" xmlns:p="http://schemas.openxmlformats.org/presentationml/2006/main">
  <p:tag name="FILLFORECOLOR" val="Morgan Stanley Blue"/>
  <p:tag name="DEVICE" val="Canon Colorpass 1000"/>
</p:tagLst>
</file>

<file path=ppt/tags/tag32.xml><?xml version="1.0" encoding="utf-8"?>
<p:tagLst xmlns:a="http://schemas.openxmlformats.org/drawingml/2006/main" xmlns:r="http://schemas.openxmlformats.org/officeDocument/2006/relationships" xmlns:p="http://schemas.openxmlformats.org/presentationml/2006/main">
  <p:tag name="FILLFORECOLOR" val="Morgan Stanley Blue"/>
  <p:tag name="DEVICE" val="Canon Colorpass 1000"/>
</p:tagLst>
</file>

<file path=ppt/tags/tag4.xml><?xml version="1.0" encoding="utf-8"?>
<p:tagLst xmlns:a="http://schemas.openxmlformats.org/drawingml/2006/main" xmlns:r="http://schemas.openxmlformats.org/officeDocument/2006/relationships" xmlns:p="http://schemas.openxmlformats.org/presentationml/2006/main">
  <p:tag name="FILLFORECOLOR" val="Morgan Stanley Blue"/>
  <p:tag name="DEVICE" val="Canon Colorpass 1000"/>
</p:tagLst>
</file>

<file path=ppt/tags/tag5.xml><?xml version="1.0" encoding="utf-8"?>
<p:tagLst xmlns:a="http://schemas.openxmlformats.org/drawingml/2006/main" xmlns:r="http://schemas.openxmlformats.org/officeDocument/2006/relationships" xmlns:p="http://schemas.openxmlformats.org/presentationml/2006/main">
  <p:tag name="FILLFORECOLOR" val="Morgan Stanley Blue"/>
  <p:tag name="DEVICE" val="Canon Colorpass 1000"/>
</p:tagLst>
</file>

<file path=ppt/tags/tag6.xml><?xml version="1.0" encoding="utf-8"?>
<p:tagLst xmlns:a="http://schemas.openxmlformats.org/drawingml/2006/main" xmlns:r="http://schemas.openxmlformats.org/officeDocument/2006/relationships" xmlns:p="http://schemas.openxmlformats.org/presentationml/2006/main">
  <p:tag name="FILLFORECOLOR" val="Morgan Stanley Blue"/>
  <p:tag name="DEVICE" val="Canon Colorpass 1000"/>
</p:tagLst>
</file>

<file path=ppt/tags/tag7.xml><?xml version="1.0" encoding="utf-8"?>
<p:tagLst xmlns:a="http://schemas.openxmlformats.org/drawingml/2006/main" xmlns:r="http://schemas.openxmlformats.org/officeDocument/2006/relationships" xmlns:p="http://schemas.openxmlformats.org/presentationml/2006/main">
  <p:tag name="FILLFORECOLOR" val="Morgan Stanley Blue"/>
  <p:tag name="DEVICE" val="Canon Colorpass 1000"/>
</p:tagLst>
</file>

<file path=ppt/tags/tag8.xml><?xml version="1.0" encoding="utf-8"?>
<p:tagLst xmlns:a="http://schemas.openxmlformats.org/drawingml/2006/main" xmlns:r="http://schemas.openxmlformats.org/officeDocument/2006/relationships" xmlns:p="http://schemas.openxmlformats.org/presentationml/2006/main">
  <p:tag name="FILLFORECOLOR" val="Morgan Stanley Blue"/>
  <p:tag name="DEVICE" val="Canon Colorpass 1000"/>
</p:tagLst>
</file>

<file path=ppt/tags/tag9.xml><?xml version="1.0" encoding="utf-8"?>
<p:tagLst xmlns:a="http://schemas.openxmlformats.org/drawingml/2006/main" xmlns:r="http://schemas.openxmlformats.org/officeDocument/2006/relationships" xmlns:p="http://schemas.openxmlformats.org/presentationml/2006/main">
  <p:tag name="FILLFORECOLOR" val="Morgan Stanley Blue"/>
  <p:tag name="DEVICE" val="Canon Colorpass 1000"/>
</p:tagLst>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9813</TotalTime>
  <Words>1122</Words>
  <Application>Microsoft Office PowerPoint</Application>
  <PresentationFormat>Presentación en pantalla (4:3)</PresentationFormat>
  <Paragraphs>173</Paragraphs>
  <Slides>14</Slides>
  <Notes>1</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Vínculos</vt:lpstr>
      </vt:variant>
      <vt:variant>
        <vt:i4>25</vt:i4>
      </vt:variant>
      <vt:variant>
        <vt:lpstr>Títulos de diapositiva</vt:lpstr>
      </vt:variant>
      <vt:variant>
        <vt:i4>14</vt:i4>
      </vt:variant>
    </vt:vector>
  </HeadingPairs>
  <TitlesOfParts>
    <vt:vector size="45" baseType="lpstr">
      <vt:lpstr>Arial</vt:lpstr>
      <vt:lpstr>Calibri</vt:lpstr>
      <vt:lpstr>News Gothic MT</vt:lpstr>
      <vt:lpstr>Times New Roman</vt:lpstr>
      <vt:lpstr>Wingdings</vt:lpstr>
      <vt:lpstr>Tema do Office</vt:lpstr>
      <vt:lpstr>\\AD-AR-BUE-FS-01\company\Reportes\Earnings Release\2013\4Q13\Presentation 4Q13\ER Presentation Financials 4Q13.xlsx!Produccion S&amp;E![ER Presentation Financials 4Q13.xlsx]Produccion S&amp;E 8 Gráfico</vt:lpstr>
      <vt:lpstr>\\AD-AR-BUE-FS-01\company\Reportes\Earnings Release\2013\4Q13\Presentation 4Q13\ER Presentation Financials 4Q13.xlsx!Alternativa S&amp;E![ER Presentation Financials 4Q13.xlsx]Alternativa S&amp;E 1 Gráfico</vt:lpstr>
      <vt:lpstr>\\AD-AR-BUE-FS-01\company\Reportes\Earnings Release\2013\4Q13\Presentation 4Q13\ER Presentation Financials 4Q13.xlsx!Alternativa S&amp;E![ER Presentation Financials 4Q13.xlsx]Alternativa S&amp;E 4 Gráfico</vt:lpstr>
      <vt:lpstr>\\AD-AR-BUE-FS-01\company\Reportes\Earnings Release\2013\4Q13\Presentation 4Q13\ER Presentation Financials 4Q13.xlsx!Sales (2)![ER Presentation Financials 4Q13.xlsx]Sales (2) 13 Gráfico</vt:lpstr>
      <vt:lpstr>\\AD-AR-BUE-FS-01\company\Reportes\Earnings Release\2013\4Q13\Presentation 4Q13\ER Presentation Financials 4Q13.xlsx!Sales (2)![ER Presentation Financials 4Q13.xlsx]Sales (2) 11 Gráfico</vt:lpstr>
      <vt:lpstr>\\AD-AR-BUE-FS-01\company\Reportes\Earnings Release\2013\4Q13\Presentation 4Q13\ER Presentation Financials 4Q13.xlsx!Sales (2)![ER Presentation Financials 4Q13.xlsx]Sales (2) 4 Gráfico</vt:lpstr>
      <vt:lpstr>\\AD-AR-BUE-FS-01\company\Reportes\Earnings Release\2013\4Q13\Presentation 4Q13\ER Presentation Financials 4Q13.xlsx!Sales (2)![ER Presentation Financials 4Q13.xlsx]Sales (2) 10 Gráfico</vt:lpstr>
      <vt:lpstr>\\AD-AR-BUE-FS-01\company\Reportes\Earnings Release\2013\4Q13\Presentation 4Q13\ER Presentation Financials 4Q13.xlsx!Graficos operativos![ER Presentation Financials 4Q13.xlsx]Graficos operativos 10 Gráfico</vt:lpstr>
      <vt:lpstr>\\AD-AR-BUE-FS-01\company\Reportes\Earnings Release\2013\4Q13\Presentation 4Q13\ER Presentation Financials 4Q13.xlsx!Graficos operativos![ER Presentation Financials 4Q13.xlsx]Graficos operativos 13 Gráfico</vt:lpstr>
      <vt:lpstr>\\AD-AR-BUE-FS-01\company\Reportes\Earnings Release\2013\4Q13\Presentation 4Q13\ER Presentation Financials 4Q13.xlsx!Sales![ER Presentation Financials 4Q13.xlsx]Sales 5 Gráfico</vt:lpstr>
      <vt:lpstr>\\AD-AR-BUE-FS-01\company\Reportes\Earnings Release\2013\4Q13\Presentation 4Q13\ER Presentation Financials 4Q13.xlsx!Sales![ER Presentation Financials 4Q13.xlsx]Sales 8 Gráfico</vt:lpstr>
      <vt:lpstr>\\AD-AR-BUE-FS-01\company\Reportes\Earnings Release\2013\4Q13\Presentation 4Q13\ER Presentation Financials 4Q13.xlsx!Sugarcane Planting![ER Presentation Financials 4Q13.xlsx]Sugarcane Planting 2 Gráfico</vt:lpstr>
      <vt:lpstr>\\AD-AR-BUE-FS-01\company\Reportes\Earnings Release\2013\4Q13\Presentation 4Q13\ER Presentation Financials 4Q13.xlsx!Sugarcane Planting![ER Presentation Financials 4Q13.xlsx]Sugarcane Planting 1 Gráfico</vt:lpstr>
      <vt:lpstr>\\AD-AR-BUE-FS-01\company\Reportes\Earnings Release\2013\4Q13\Presentation 4Q13\ER Presentation Financials 4Q13.xlsx!Hoja2!F1C1:F15C4</vt:lpstr>
      <vt:lpstr>\\AD-AR-BUE-FS-01\company\Reportes\Earnings Release\2013\4Q13\Presentation 4Q13\ER Presentation Financials 4Q13.xlsx!Planted Area (2)![ER Presentation Financials 4Q13.xlsx]Planted Area (2) 2 Gráfico</vt:lpstr>
      <vt:lpstr>\\AD-AR-BUE-FS-01\company\Reportes\Earnings Release\2013\4Q13\Presentation 4Q13\Lluvias new.xlsx!Hoja1![Lluvias new.xlsx]Hoja1 Gráfico 2</vt:lpstr>
      <vt:lpstr>\\AD-AR-BUE-FS-01\company\Reportes\Earnings Release\2013\4Q13\Presentation 4Q13\Lluvias new.xlsx!Mensuales![Lluvias new.xlsx]Mensuales Gráfico 15</vt:lpstr>
      <vt:lpstr>\\AD-AR-BUE-FS-01\company\Reportes\Earnings Release\2013\4Q13\Presentation 4Q13\ER Presentation Financials 4Q13.xlsx!Farming Sales &amp; Adj EBITDA![ER Presentation Financials 4Q13.xlsx]Farming Sales &amp; Adj EBITDA 1 Gráfico</vt:lpstr>
      <vt:lpstr>\\AD-AR-BUE-FS-01\company\Reportes\Earnings Release\2013\4Q13\Presentation 4Q13\ER Presentation Financials 4Q13.xlsx!Farming Sales &amp; Adj EBITDA![ER Presentation Financials 4Q13.xlsx]Farming Sales &amp; Adj EBITDA 2 Gráfico</vt:lpstr>
      <vt:lpstr>\\AD-AR-BUE-FS-01\company\Reportes\Earnings Release\2013\4Q13\Presentation 4Q13\ER Presentation Financials 4Q13.xlsx!Lands Sold![ER Presentation Financials 4Q13.xlsx]Lands Sold Gráfico 1</vt:lpstr>
      <vt:lpstr>\\AD-AR-BUE-FS-01\company\Reportes\Earnings Release\2013\4Q13\Presentation 4Q13\ER Presentation Financials 4Q13.xlsx!Summary table!F2C2:F30C9</vt:lpstr>
      <vt:lpstr>\\AD-AR-BUE-FS-01\company\Reportes\Earnings Release\2013\4Q13\Presentation 4Q13\ER Presentation Financials 4Q13.xlsx!Net Debt![ER Presentation Financials 4Q13.xlsx]Net Debt 7 Gráfico</vt:lpstr>
      <vt:lpstr>\\AD-AR-BUE-FS-01\company\Reportes\Earnings Release\2013\4Q13\Presentation 4Q13\ER Presentation Financials 4Q13.xlsx!Net Debt![ER Presentation Financials 4Q13.xlsx]Net Debt 5 Gráfico</vt:lpstr>
      <vt:lpstr>\\AD-AR-BUE-FS-01\company\Reportes\Earnings Release\2013\4Q13\Presentation 4Q13\ER Presentation Financials 4Q13.xlsx!Net Debt![ER Presentation Financials 4Q13.xlsx]Net Debt 3 Gráfico</vt:lpstr>
      <vt:lpstr>\\AD-AR-BUE-FS-01\company\Reportes\Earnings Release\2013\4Q13\Presentation 4Q13\ER Presentation Financials 4Q13.xlsx!Production mix![ER Presentation Financials 4Q13.xlsx]Production mix 2 Gráfico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patricia.nakazone</dc:creator>
  <cp:lastModifiedBy>Uki Deane</cp:lastModifiedBy>
  <cp:revision>602</cp:revision>
  <dcterms:created xsi:type="dcterms:W3CDTF">2011-11-14T18:59:41Z</dcterms:created>
  <dcterms:modified xsi:type="dcterms:W3CDTF">2014-02-21T15:15:06Z</dcterms:modified>
</cp:coreProperties>
</file>